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57" r:id="rId3"/>
    <p:sldId id="258" r:id="rId4"/>
    <p:sldId id="259" r:id="rId5"/>
    <p:sldId id="288" r:id="rId6"/>
    <p:sldId id="260" r:id="rId7"/>
    <p:sldId id="291" r:id="rId8"/>
    <p:sldId id="263" r:id="rId9"/>
    <p:sldId id="264" r:id="rId10"/>
    <p:sldId id="267" r:id="rId11"/>
    <p:sldId id="268" r:id="rId12"/>
    <p:sldId id="293" r:id="rId13"/>
    <p:sldId id="269" r:id="rId14"/>
    <p:sldId id="270" r:id="rId15"/>
    <p:sldId id="271" r:id="rId16"/>
    <p:sldId id="273" r:id="rId17"/>
    <p:sldId id="294" r:id="rId18"/>
    <p:sldId id="274" r:id="rId19"/>
    <p:sldId id="276" r:id="rId20"/>
    <p:sldId id="275" r:id="rId21"/>
    <p:sldId id="266" r:id="rId22"/>
    <p:sldId id="295"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85" autoAdjust="0"/>
  </p:normalViewPr>
  <p:slideViewPr>
    <p:cSldViewPr snapToGrid="0">
      <p:cViewPr varScale="1">
        <p:scale>
          <a:sx n="60" d="100"/>
          <a:sy n="60" d="100"/>
        </p:scale>
        <p:origin x="7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ata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B4E04-0E80-4292-9FE6-7DB5F8D64FB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07EB9A0-2906-464C-B7BB-B955CD80DC0D}">
      <dgm:prSet/>
      <dgm:spPr/>
      <dgm:t>
        <a:bodyPr/>
        <a:lstStyle/>
        <a:p>
          <a:pPr>
            <a:defRPr b="1"/>
          </a:pPr>
          <a:r>
            <a:rPr lang="en-US"/>
            <a:t>Communication and Feedback</a:t>
          </a:r>
        </a:p>
      </dgm:t>
    </dgm:pt>
    <dgm:pt modelId="{330ECB24-7817-415D-BB05-8C37A4D2B6B8}" type="parTrans" cxnId="{BE34B858-2F26-4038-8FC4-711E1A873C3C}">
      <dgm:prSet/>
      <dgm:spPr/>
      <dgm:t>
        <a:bodyPr/>
        <a:lstStyle/>
        <a:p>
          <a:endParaRPr lang="en-US"/>
        </a:p>
      </dgm:t>
    </dgm:pt>
    <dgm:pt modelId="{DF7E231A-8FC0-48AC-80D7-4CFF4AD402EE}" type="sibTrans" cxnId="{BE34B858-2F26-4038-8FC4-711E1A873C3C}">
      <dgm:prSet/>
      <dgm:spPr/>
      <dgm:t>
        <a:bodyPr/>
        <a:lstStyle/>
        <a:p>
          <a:endParaRPr lang="en-US"/>
        </a:p>
      </dgm:t>
    </dgm:pt>
    <dgm:pt modelId="{C27E607A-F7FF-4C67-BD90-19DEE3C8D778}">
      <dgm:prSet/>
      <dgm:spPr/>
      <dgm:t>
        <a:bodyPr/>
        <a:lstStyle/>
        <a:p>
          <a:pPr>
            <a:defRPr b="1"/>
          </a:pPr>
          <a:r>
            <a:rPr lang="en-US"/>
            <a:t>GIT</a:t>
          </a:r>
        </a:p>
      </dgm:t>
    </dgm:pt>
    <dgm:pt modelId="{D7383931-5B83-4818-A586-18CC987C4814}" type="parTrans" cxnId="{E6BD105A-3700-49A7-A76A-548CA52501FB}">
      <dgm:prSet/>
      <dgm:spPr/>
      <dgm:t>
        <a:bodyPr/>
        <a:lstStyle/>
        <a:p>
          <a:endParaRPr lang="en-US"/>
        </a:p>
      </dgm:t>
    </dgm:pt>
    <dgm:pt modelId="{CE1CF0DF-0E9B-4177-B720-0D823D76BC01}" type="sibTrans" cxnId="{E6BD105A-3700-49A7-A76A-548CA52501FB}">
      <dgm:prSet/>
      <dgm:spPr/>
      <dgm:t>
        <a:bodyPr/>
        <a:lstStyle/>
        <a:p>
          <a:endParaRPr lang="en-US"/>
        </a:p>
      </dgm:t>
    </dgm:pt>
    <dgm:pt modelId="{6A8B4822-2DD0-47B8-9654-D4300AC16A73}">
      <dgm:prSet/>
      <dgm:spPr/>
      <dgm:t>
        <a:bodyPr/>
        <a:lstStyle/>
        <a:p>
          <a:r>
            <a:rPr lang="en-US"/>
            <a:t>Experience at Blue helped me lead the Team to utilize GitLab</a:t>
          </a:r>
        </a:p>
      </dgm:t>
    </dgm:pt>
    <dgm:pt modelId="{4FFC2FAC-7076-4FA9-BA11-565BA3C7FADF}" type="parTrans" cxnId="{7645FA1E-F03C-45CE-8827-F81D3CAC374A}">
      <dgm:prSet/>
      <dgm:spPr/>
      <dgm:t>
        <a:bodyPr/>
        <a:lstStyle/>
        <a:p>
          <a:endParaRPr lang="en-US"/>
        </a:p>
      </dgm:t>
    </dgm:pt>
    <dgm:pt modelId="{8247EC7A-8B2B-461E-AF4D-CBFB4A1670EB}" type="sibTrans" cxnId="{7645FA1E-F03C-45CE-8827-F81D3CAC374A}">
      <dgm:prSet/>
      <dgm:spPr/>
      <dgm:t>
        <a:bodyPr/>
        <a:lstStyle/>
        <a:p>
          <a:endParaRPr lang="en-US"/>
        </a:p>
      </dgm:t>
    </dgm:pt>
    <dgm:pt modelId="{3AB86606-3220-4392-925E-77CC771AF146}" type="pres">
      <dgm:prSet presAssocID="{75AB4E04-0E80-4292-9FE6-7DB5F8D64FB0}" presName="root" presStyleCnt="0">
        <dgm:presLayoutVars>
          <dgm:dir/>
          <dgm:resizeHandles val="exact"/>
        </dgm:presLayoutVars>
      </dgm:prSet>
      <dgm:spPr/>
    </dgm:pt>
    <dgm:pt modelId="{F6C24D13-A078-499D-8759-4F18BA53E099}" type="pres">
      <dgm:prSet presAssocID="{707EB9A0-2906-464C-B7BB-B955CD80DC0D}" presName="compNode" presStyleCnt="0"/>
      <dgm:spPr/>
    </dgm:pt>
    <dgm:pt modelId="{421BED25-20D3-475A-9A4F-D9869F064B02}" type="pres">
      <dgm:prSet presAssocID="{707EB9A0-2906-464C-B7BB-B955CD80DC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A2181071-C32F-4CFB-B4E2-400A5F3E971B}" type="pres">
      <dgm:prSet presAssocID="{707EB9A0-2906-464C-B7BB-B955CD80DC0D}" presName="iconSpace" presStyleCnt="0"/>
      <dgm:spPr/>
    </dgm:pt>
    <dgm:pt modelId="{8DB4BE3F-D8EB-4A5A-840C-A74567EA367B}" type="pres">
      <dgm:prSet presAssocID="{707EB9A0-2906-464C-B7BB-B955CD80DC0D}" presName="parTx" presStyleLbl="revTx" presStyleIdx="0" presStyleCnt="4">
        <dgm:presLayoutVars>
          <dgm:chMax val="0"/>
          <dgm:chPref val="0"/>
        </dgm:presLayoutVars>
      </dgm:prSet>
      <dgm:spPr/>
    </dgm:pt>
    <dgm:pt modelId="{5EC802EF-036F-486E-8907-B935B3B2DF83}" type="pres">
      <dgm:prSet presAssocID="{707EB9A0-2906-464C-B7BB-B955CD80DC0D}" presName="txSpace" presStyleCnt="0"/>
      <dgm:spPr/>
    </dgm:pt>
    <dgm:pt modelId="{730442E9-7EC0-4328-9950-A006A9D9EABA}" type="pres">
      <dgm:prSet presAssocID="{707EB9A0-2906-464C-B7BB-B955CD80DC0D}" presName="desTx" presStyleLbl="revTx" presStyleIdx="1" presStyleCnt="4">
        <dgm:presLayoutVars/>
      </dgm:prSet>
      <dgm:spPr/>
    </dgm:pt>
    <dgm:pt modelId="{CD055869-C587-47A4-AFC9-E76D91B2BCAB}" type="pres">
      <dgm:prSet presAssocID="{DF7E231A-8FC0-48AC-80D7-4CFF4AD402EE}" presName="sibTrans" presStyleCnt="0"/>
      <dgm:spPr/>
    </dgm:pt>
    <dgm:pt modelId="{BD0FDFE1-EDB8-40CE-9276-15368E72DC6B}" type="pres">
      <dgm:prSet presAssocID="{C27E607A-F7FF-4C67-BD90-19DEE3C8D778}" presName="compNode" presStyleCnt="0"/>
      <dgm:spPr/>
    </dgm:pt>
    <dgm:pt modelId="{1E1EB2E0-440A-4301-BC4B-67BE7FCF5331}" type="pres">
      <dgm:prSet presAssocID="{C27E607A-F7FF-4C67-BD90-19DEE3C8D7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0E59FD2-7142-43EF-B272-F5AE76C872EF}" type="pres">
      <dgm:prSet presAssocID="{C27E607A-F7FF-4C67-BD90-19DEE3C8D778}" presName="iconSpace" presStyleCnt="0"/>
      <dgm:spPr/>
    </dgm:pt>
    <dgm:pt modelId="{336E3E86-997F-48A8-88CB-BA138FBD5AD5}" type="pres">
      <dgm:prSet presAssocID="{C27E607A-F7FF-4C67-BD90-19DEE3C8D778}" presName="parTx" presStyleLbl="revTx" presStyleIdx="2" presStyleCnt="4">
        <dgm:presLayoutVars>
          <dgm:chMax val="0"/>
          <dgm:chPref val="0"/>
        </dgm:presLayoutVars>
      </dgm:prSet>
      <dgm:spPr/>
    </dgm:pt>
    <dgm:pt modelId="{4594D90B-9A39-4C93-9B1F-07DE65A8458E}" type="pres">
      <dgm:prSet presAssocID="{C27E607A-F7FF-4C67-BD90-19DEE3C8D778}" presName="txSpace" presStyleCnt="0"/>
      <dgm:spPr/>
    </dgm:pt>
    <dgm:pt modelId="{A80B1631-0D65-4516-BA15-5DECB04E6EEA}" type="pres">
      <dgm:prSet presAssocID="{C27E607A-F7FF-4C67-BD90-19DEE3C8D778}" presName="desTx" presStyleLbl="revTx" presStyleIdx="3" presStyleCnt="4">
        <dgm:presLayoutVars/>
      </dgm:prSet>
      <dgm:spPr/>
    </dgm:pt>
  </dgm:ptLst>
  <dgm:cxnLst>
    <dgm:cxn modelId="{7645FA1E-F03C-45CE-8827-F81D3CAC374A}" srcId="{C27E607A-F7FF-4C67-BD90-19DEE3C8D778}" destId="{6A8B4822-2DD0-47B8-9654-D4300AC16A73}" srcOrd="0" destOrd="0" parTransId="{4FFC2FAC-7076-4FA9-BA11-565BA3C7FADF}" sibTransId="{8247EC7A-8B2B-461E-AF4D-CBFB4A1670EB}"/>
    <dgm:cxn modelId="{6DD4D351-481D-4E62-A91E-E146C7FFAA31}" type="presOf" srcId="{707EB9A0-2906-464C-B7BB-B955CD80DC0D}" destId="{8DB4BE3F-D8EB-4A5A-840C-A74567EA367B}" srcOrd="0" destOrd="0" presId="urn:microsoft.com/office/officeart/2018/5/layout/CenteredIconLabelDescriptionList"/>
    <dgm:cxn modelId="{BE34B858-2F26-4038-8FC4-711E1A873C3C}" srcId="{75AB4E04-0E80-4292-9FE6-7DB5F8D64FB0}" destId="{707EB9A0-2906-464C-B7BB-B955CD80DC0D}" srcOrd="0" destOrd="0" parTransId="{330ECB24-7817-415D-BB05-8C37A4D2B6B8}" sibTransId="{DF7E231A-8FC0-48AC-80D7-4CFF4AD402EE}"/>
    <dgm:cxn modelId="{E6BD105A-3700-49A7-A76A-548CA52501FB}" srcId="{75AB4E04-0E80-4292-9FE6-7DB5F8D64FB0}" destId="{C27E607A-F7FF-4C67-BD90-19DEE3C8D778}" srcOrd="1" destOrd="0" parTransId="{D7383931-5B83-4818-A586-18CC987C4814}" sibTransId="{CE1CF0DF-0E9B-4177-B720-0D823D76BC01}"/>
    <dgm:cxn modelId="{E220ABB0-D0B2-49F8-8379-7A6AA9C85C5E}" type="presOf" srcId="{6A8B4822-2DD0-47B8-9654-D4300AC16A73}" destId="{A80B1631-0D65-4516-BA15-5DECB04E6EEA}" srcOrd="0" destOrd="0" presId="urn:microsoft.com/office/officeart/2018/5/layout/CenteredIconLabelDescriptionList"/>
    <dgm:cxn modelId="{CDC40BB9-7CE2-4E29-AFF4-B37B6AC8C33E}" type="presOf" srcId="{75AB4E04-0E80-4292-9FE6-7DB5F8D64FB0}" destId="{3AB86606-3220-4392-925E-77CC771AF146}" srcOrd="0" destOrd="0" presId="urn:microsoft.com/office/officeart/2018/5/layout/CenteredIconLabelDescriptionList"/>
    <dgm:cxn modelId="{E8A158C6-B61A-40B8-9201-EDF79C055AD7}" type="presOf" srcId="{C27E607A-F7FF-4C67-BD90-19DEE3C8D778}" destId="{336E3E86-997F-48A8-88CB-BA138FBD5AD5}" srcOrd="0" destOrd="0" presId="urn:microsoft.com/office/officeart/2018/5/layout/CenteredIconLabelDescriptionList"/>
    <dgm:cxn modelId="{F2A025C1-E189-4016-817B-644DB8D7287D}" type="presParOf" srcId="{3AB86606-3220-4392-925E-77CC771AF146}" destId="{F6C24D13-A078-499D-8759-4F18BA53E099}" srcOrd="0" destOrd="0" presId="urn:microsoft.com/office/officeart/2018/5/layout/CenteredIconLabelDescriptionList"/>
    <dgm:cxn modelId="{177431D8-255F-44E8-9AC8-B9B570AF0739}" type="presParOf" srcId="{F6C24D13-A078-499D-8759-4F18BA53E099}" destId="{421BED25-20D3-475A-9A4F-D9869F064B02}" srcOrd="0" destOrd="0" presId="urn:microsoft.com/office/officeart/2018/5/layout/CenteredIconLabelDescriptionList"/>
    <dgm:cxn modelId="{CB94BE6B-F548-48E7-B401-EA27E2D0283D}" type="presParOf" srcId="{F6C24D13-A078-499D-8759-4F18BA53E099}" destId="{A2181071-C32F-4CFB-B4E2-400A5F3E971B}" srcOrd="1" destOrd="0" presId="urn:microsoft.com/office/officeart/2018/5/layout/CenteredIconLabelDescriptionList"/>
    <dgm:cxn modelId="{4325D36D-5E54-40F9-B52A-146E958BCC31}" type="presParOf" srcId="{F6C24D13-A078-499D-8759-4F18BA53E099}" destId="{8DB4BE3F-D8EB-4A5A-840C-A74567EA367B}" srcOrd="2" destOrd="0" presId="urn:microsoft.com/office/officeart/2018/5/layout/CenteredIconLabelDescriptionList"/>
    <dgm:cxn modelId="{8425CB7B-B808-4773-AD9A-CFD3C06D8673}" type="presParOf" srcId="{F6C24D13-A078-499D-8759-4F18BA53E099}" destId="{5EC802EF-036F-486E-8907-B935B3B2DF83}" srcOrd="3" destOrd="0" presId="urn:microsoft.com/office/officeart/2018/5/layout/CenteredIconLabelDescriptionList"/>
    <dgm:cxn modelId="{E3F52B94-9BBD-445D-AD34-2F14EE55A4B6}" type="presParOf" srcId="{F6C24D13-A078-499D-8759-4F18BA53E099}" destId="{730442E9-7EC0-4328-9950-A006A9D9EABA}" srcOrd="4" destOrd="0" presId="urn:microsoft.com/office/officeart/2018/5/layout/CenteredIconLabelDescriptionList"/>
    <dgm:cxn modelId="{8DF5703B-B9CE-484E-91F9-DE4C323CB946}" type="presParOf" srcId="{3AB86606-3220-4392-925E-77CC771AF146}" destId="{CD055869-C587-47A4-AFC9-E76D91B2BCAB}" srcOrd="1" destOrd="0" presId="urn:microsoft.com/office/officeart/2018/5/layout/CenteredIconLabelDescriptionList"/>
    <dgm:cxn modelId="{CD59B64D-961B-4E94-8AF3-ED2FF6B62757}" type="presParOf" srcId="{3AB86606-3220-4392-925E-77CC771AF146}" destId="{BD0FDFE1-EDB8-40CE-9276-15368E72DC6B}" srcOrd="2" destOrd="0" presId="urn:microsoft.com/office/officeart/2018/5/layout/CenteredIconLabelDescriptionList"/>
    <dgm:cxn modelId="{3837080A-64B4-4B86-99D6-B9AB7F85BFFF}" type="presParOf" srcId="{BD0FDFE1-EDB8-40CE-9276-15368E72DC6B}" destId="{1E1EB2E0-440A-4301-BC4B-67BE7FCF5331}" srcOrd="0" destOrd="0" presId="urn:microsoft.com/office/officeart/2018/5/layout/CenteredIconLabelDescriptionList"/>
    <dgm:cxn modelId="{B63E816F-732D-45A3-AFBF-0166C1588DDD}" type="presParOf" srcId="{BD0FDFE1-EDB8-40CE-9276-15368E72DC6B}" destId="{50E59FD2-7142-43EF-B272-F5AE76C872EF}" srcOrd="1" destOrd="0" presId="urn:microsoft.com/office/officeart/2018/5/layout/CenteredIconLabelDescriptionList"/>
    <dgm:cxn modelId="{56C63A5F-9ED9-4396-9FE4-C187407CCAA8}" type="presParOf" srcId="{BD0FDFE1-EDB8-40CE-9276-15368E72DC6B}" destId="{336E3E86-997F-48A8-88CB-BA138FBD5AD5}" srcOrd="2" destOrd="0" presId="urn:microsoft.com/office/officeart/2018/5/layout/CenteredIconLabelDescriptionList"/>
    <dgm:cxn modelId="{D7B63E71-5D2F-43B8-9F57-6831989D91E9}" type="presParOf" srcId="{BD0FDFE1-EDB8-40CE-9276-15368E72DC6B}" destId="{4594D90B-9A39-4C93-9B1F-07DE65A8458E}" srcOrd="3" destOrd="0" presId="urn:microsoft.com/office/officeart/2018/5/layout/CenteredIconLabelDescriptionList"/>
    <dgm:cxn modelId="{ADE765E1-33DF-43FD-8729-F752A5852F50}" type="presParOf" srcId="{BD0FDFE1-EDB8-40CE-9276-15368E72DC6B}" destId="{A80B1631-0D65-4516-BA15-5DECB04E6EE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31B57-C82F-43EB-9AA0-553FC5A0AB3F}"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0F9D24FD-5F42-4396-A742-2FD6A6E10D10}">
      <dgm:prSet/>
      <dgm:spPr/>
      <dgm:t>
        <a:bodyPr/>
        <a:lstStyle/>
        <a:p>
          <a:pPr>
            <a:defRPr b="1"/>
          </a:pPr>
          <a:r>
            <a:rPr lang="en-US"/>
            <a:t>Situation</a:t>
          </a:r>
        </a:p>
      </dgm:t>
    </dgm:pt>
    <dgm:pt modelId="{DC03E76A-E32B-480B-A953-3F535DF9E346}" type="parTrans" cxnId="{623E16E3-E223-4CBD-985C-58C1ED6D75EF}">
      <dgm:prSet/>
      <dgm:spPr/>
      <dgm:t>
        <a:bodyPr/>
        <a:lstStyle/>
        <a:p>
          <a:endParaRPr lang="en-US"/>
        </a:p>
      </dgm:t>
    </dgm:pt>
    <dgm:pt modelId="{81CC7B0B-B95A-4E77-B05C-EC01FC102396}" type="sibTrans" cxnId="{623E16E3-E223-4CBD-985C-58C1ED6D75EF}">
      <dgm:prSet/>
      <dgm:spPr/>
      <dgm:t>
        <a:bodyPr/>
        <a:lstStyle/>
        <a:p>
          <a:endParaRPr lang="en-US"/>
        </a:p>
      </dgm:t>
    </dgm:pt>
    <dgm:pt modelId="{8CF31557-CF57-464C-A6BD-6DBBA12A2C7C}">
      <dgm:prSet/>
      <dgm:spPr/>
      <dgm:t>
        <a:bodyPr/>
        <a:lstStyle/>
        <a:p>
          <a:r>
            <a:rPr lang="en-US"/>
            <a:t>A competition to pop the balloons with a drone in the least amount of time </a:t>
          </a:r>
        </a:p>
      </dgm:t>
    </dgm:pt>
    <dgm:pt modelId="{44D37A3E-0D39-4864-AD4F-E135FFC89386}" type="parTrans" cxnId="{3F24EC10-6951-40EA-AF63-A049F2AB0953}">
      <dgm:prSet/>
      <dgm:spPr/>
      <dgm:t>
        <a:bodyPr/>
        <a:lstStyle/>
        <a:p>
          <a:endParaRPr lang="en-US"/>
        </a:p>
      </dgm:t>
    </dgm:pt>
    <dgm:pt modelId="{18B0C85D-6856-4564-AE57-CBECF81EC710}" type="sibTrans" cxnId="{3F24EC10-6951-40EA-AF63-A049F2AB0953}">
      <dgm:prSet/>
      <dgm:spPr/>
      <dgm:t>
        <a:bodyPr/>
        <a:lstStyle/>
        <a:p>
          <a:endParaRPr lang="en-US"/>
        </a:p>
      </dgm:t>
    </dgm:pt>
    <dgm:pt modelId="{D3808B40-1DDA-4DE0-9709-ABA6BE187241}">
      <dgm:prSet/>
      <dgm:spPr/>
      <dgm:t>
        <a:bodyPr/>
        <a:lstStyle/>
        <a:p>
          <a:pPr>
            <a:defRPr b="1"/>
          </a:pPr>
          <a:r>
            <a:rPr lang="en-US"/>
            <a:t>Task</a:t>
          </a:r>
        </a:p>
      </dgm:t>
    </dgm:pt>
    <dgm:pt modelId="{2F646B8C-21CC-4D54-BF1D-39C458CA213B}" type="parTrans" cxnId="{E13F0DE6-7189-4A1B-98EB-42ACC8599142}">
      <dgm:prSet/>
      <dgm:spPr/>
      <dgm:t>
        <a:bodyPr/>
        <a:lstStyle/>
        <a:p>
          <a:endParaRPr lang="en-US"/>
        </a:p>
      </dgm:t>
    </dgm:pt>
    <dgm:pt modelId="{1ECF379E-8063-4525-8E01-908B414F7E4A}" type="sibTrans" cxnId="{E13F0DE6-7189-4A1B-98EB-42ACC8599142}">
      <dgm:prSet/>
      <dgm:spPr/>
      <dgm:t>
        <a:bodyPr/>
        <a:lstStyle/>
        <a:p>
          <a:endParaRPr lang="en-US"/>
        </a:p>
      </dgm:t>
    </dgm:pt>
    <dgm:pt modelId="{4E549F8A-ED70-4939-8EA4-22CA0A704229}">
      <dgm:prSet/>
      <dgm:spPr/>
      <dgm:t>
        <a:bodyPr/>
        <a:lstStyle/>
        <a:p>
          <a:r>
            <a:rPr lang="en-US"/>
            <a:t>Develop MATLAB simulation</a:t>
          </a:r>
        </a:p>
      </dgm:t>
    </dgm:pt>
    <dgm:pt modelId="{51FDDD04-475E-4E6E-AA27-5E8F3FBFF415}" type="parTrans" cxnId="{76212733-E598-4D59-A969-46FF00DF65BD}">
      <dgm:prSet/>
      <dgm:spPr/>
      <dgm:t>
        <a:bodyPr/>
        <a:lstStyle/>
        <a:p>
          <a:endParaRPr lang="en-US"/>
        </a:p>
      </dgm:t>
    </dgm:pt>
    <dgm:pt modelId="{18FB97C9-D76B-4072-9EF7-361940EB65F0}" type="sibTrans" cxnId="{76212733-E598-4D59-A969-46FF00DF65BD}">
      <dgm:prSet/>
      <dgm:spPr/>
      <dgm:t>
        <a:bodyPr/>
        <a:lstStyle/>
        <a:p>
          <a:endParaRPr lang="en-US"/>
        </a:p>
      </dgm:t>
    </dgm:pt>
    <dgm:pt modelId="{B8556BAF-2216-4BB2-825F-BA559E28A5AF}">
      <dgm:prSet/>
      <dgm:spPr/>
      <dgm:t>
        <a:bodyPr/>
        <a:lstStyle/>
        <a:p>
          <a:r>
            <a:rPr lang="en-US"/>
            <a:t>Develop path finding software for the drone</a:t>
          </a:r>
        </a:p>
      </dgm:t>
    </dgm:pt>
    <dgm:pt modelId="{B9BC27BB-3D09-4A8F-B3AF-A4689D1E2CA5}" type="parTrans" cxnId="{5E92CD67-C91B-456B-B0EF-9C3FB216109C}">
      <dgm:prSet/>
      <dgm:spPr/>
      <dgm:t>
        <a:bodyPr/>
        <a:lstStyle/>
        <a:p>
          <a:endParaRPr lang="en-US"/>
        </a:p>
      </dgm:t>
    </dgm:pt>
    <dgm:pt modelId="{58863B34-81E5-4FFB-A82E-C8A18AFAF0FC}" type="sibTrans" cxnId="{5E92CD67-C91B-456B-B0EF-9C3FB216109C}">
      <dgm:prSet/>
      <dgm:spPr/>
      <dgm:t>
        <a:bodyPr/>
        <a:lstStyle/>
        <a:p>
          <a:endParaRPr lang="en-US"/>
        </a:p>
      </dgm:t>
    </dgm:pt>
    <dgm:pt modelId="{76607209-C849-4B7C-BADC-E63F679D023E}">
      <dgm:prSet/>
      <dgm:spPr/>
      <dgm:t>
        <a:bodyPr/>
        <a:lstStyle/>
        <a:p>
          <a:pPr>
            <a:defRPr b="1"/>
          </a:pPr>
          <a:r>
            <a:rPr lang="en-US"/>
            <a:t>Action</a:t>
          </a:r>
        </a:p>
      </dgm:t>
    </dgm:pt>
    <dgm:pt modelId="{A9F3039F-7A9B-4D9B-8F6C-6A1D0D89B05E}" type="parTrans" cxnId="{29816D76-071E-481A-A871-E153ACED0096}">
      <dgm:prSet/>
      <dgm:spPr/>
      <dgm:t>
        <a:bodyPr/>
        <a:lstStyle/>
        <a:p>
          <a:endParaRPr lang="en-US"/>
        </a:p>
      </dgm:t>
    </dgm:pt>
    <dgm:pt modelId="{651EA175-30E8-4C42-9C63-AD28DBA0E99F}" type="sibTrans" cxnId="{29816D76-071E-481A-A871-E153ACED0096}">
      <dgm:prSet/>
      <dgm:spPr/>
      <dgm:t>
        <a:bodyPr/>
        <a:lstStyle/>
        <a:p>
          <a:endParaRPr lang="en-US"/>
        </a:p>
      </dgm:t>
    </dgm:pt>
    <dgm:pt modelId="{F5FB8EAD-2317-459F-B650-73CB75AC36CB}">
      <dgm:prSet/>
      <dgm:spPr/>
      <dgm:t>
        <a:bodyPr/>
        <a:lstStyle/>
        <a:p>
          <a:r>
            <a:rPr lang="en-US"/>
            <a:t>Apply knowledge in dynamics,  classical control theory, navigation sensors ( accelerometer, gyroscopes, GNSS receiver) for MATLAB simulation</a:t>
          </a:r>
        </a:p>
      </dgm:t>
    </dgm:pt>
    <dgm:pt modelId="{9D3CE7BF-B77A-4AD9-9800-3146A99515D7}" type="parTrans" cxnId="{971F859F-5F7A-4DE3-A5AF-34CE1252221B}">
      <dgm:prSet/>
      <dgm:spPr/>
      <dgm:t>
        <a:bodyPr/>
        <a:lstStyle/>
        <a:p>
          <a:endParaRPr lang="en-US"/>
        </a:p>
      </dgm:t>
    </dgm:pt>
    <dgm:pt modelId="{9D61D1FA-C459-4B60-B43B-42A78627242A}" type="sibTrans" cxnId="{971F859F-5F7A-4DE3-A5AF-34CE1252221B}">
      <dgm:prSet/>
      <dgm:spPr/>
      <dgm:t>
        <a:bodyPr/>
        <a:lstStyle/>
        <a:p>
          <a:endParaRPr lang="en-US"/>
        </a:p>
      </dgm:t>
    </dgm:pt>
    <dgm:pt modelId="{883A68B5-4D84-4104-90EA-54234A2EC075}">
      <dgm:prSet/>
      <dgm:spPr/>
      <dgm:t>
        <a:bodyPr/>
        <a:lstStyle/>
        <a:p>
          <a:r>
            <a:rPr lang="en-US"/>
            <a:t>Implemented A* method in C++ for path finding algorithm</a:t>
          </a:r>
        </a:p>
      </dgm:t>
    </dgm:pt>
    <dgm:pt modelId="{A80BE9E9-DDEA-4FCC-AF5D-88C763DF6A07}" type="parTrans" cxnId="{4B12CD5C-76B1-42BC-B05C-94DA7F5F3A8D}">
      <dgm:prSet/>
      <dgm:spPr/>
      <dgm:t>
        <a:bodyPr/>
        <a:lstStyle/>
        <a:p>
          <a:endParaRPr lang="en-US"/>
        </a:p>
      </dgm:t>
    </dgm:pt>
    <dgm:pt modelId="{8DB54ADD-A122-4DA7-B578-84F3A781882F}" type="sibTrans" cxnId="{4B12CD5C-76B1-42BC-B05C-94DA7F5F3A8D}">
      <dgm:prSet/>
      <dgm:spPr/>
      <dgm:t>
        <a:bodyPr/>
        <a:lstStyle/>
        <a:p>
          <a:endParaRPr lang="en-US"/>
        </a:p>
      </dgm:t>
    </dgm:pt>
    <dgm:pt modelId="{0AAAE1E9-1270-406B-811B-D105F82720ED}">
      <dgm:prSet/>
      <dgm:spPr/>
      <dgm:t>
        <a:bodyPr/>
        <a:lstStyle/>
        <a:p>
          <a:r>
            <a:rPr lang="en-US"/>
            <a:t>Feedback through active Communication</a:t>
          </a:r>
        </a:p>
      </dgm:t>
    </dgm:pt>
    <dgm:pt modelId="{83D7EFE9-D0B7-4060-A5BF-58E88CE67ADB}" type="parTrans" cxnId="{9A164A33-E331-4E1B-85A3-D2925EFF76AA}">
      <dgm:prSet/>
      <dgm:spPr/>
      <dgm:t>
        <a:bodyPr/>
        <a:lstStyle/>
        <a:p>
          <a:endParaRPr lang="en-US"/>
        </a:p>
      </dgm:t>
    </dgm:pt>
    <dgm:pt modelId="{E30C7B2F-A0E4-4880-9E58-D9B0EC937F77}" type="sibTrans" cxnId="{9A164A33-E331-4E1B-85A3-D2925EFF76AA}">
      <dgm:prSet/>
      <dgm:spPr/>
      <dgm:t>
        <a:bodyPr/>
        <a:lstStyle/>
        <a:p>
          <a:endParaRPr lang="en-US"/>
        </a:p>
      </dgm:t>
    </dgm:pt>
    <dgm:pt modelId="{04D0BB8C-E14D-4871-B56D-218E247F8D19}">
      <dgm:prSet/>
      <dgm:spPr/>
      <dgm:t>
        <a:bodyPr/>
        <a:lstStyle/>
        <a:p>
          <a:r>
            <a:rPr lang="en-US"/>
            <a:t>Git to collaborate</a:t>
          </a:r>
        </a:p>
      </dgm:t>
    </dgm:pt>
    <dgm:pt modelId="{575A7E96-39C5-4806-9883-33A2A9311E2C}" type="parTrans" cxnId="{E2CF901B-BD9F-4510-AE95-ED9B31CCF2E8}">
      <dgm:prSet/>
      <dgm:spPr/>
      <dgm:t>
        <a:bodyPr/>
        <a:lstStyle/>
        <a:p>
          <a:endParaRPr lang="en-US"/>
        </a:p>
      </dgm:t>
    </dgm:pt>
    <dgm:pt modelId="{9FC25004-8001-4584-A546-7A25F68A8119}" type="sibTrans" cxnId="{E2CF901B-BD9F-4510-AE95-ED9B31CCF2E8}">
      <dgm:prSet/>
      <dgm:spPr/>
      <dgm:t>
        <a:bodyPr/>
        <a:lstStyle/>
        <a:p>
          <a:endParaRPr lang="en-US"/>
        </a:p>
      </dgm:t>
    </dgm:pt>
    <dgm:pt modelId="{6B0DCFA3-AF6F-44C8-B441-F01C9F1F0834}">
      <dgm:prSet/>
      <dgm:spPr/>
      <dgm:t>
        <a:bodyPr/>
        <a:lstStyle/>
        <a:p>
          <a:pPr>
            <a:defRPr b="1"/>
          </a:pPr>
          <a:r>
            <a:rPr lang="en-US"/>
            <a:t>Result</a:t>
          </a:r>
        </a:p>
      </dgm:t>
    </dgm:pt>
    <dgm:pt modelId="{033687A1-17AD-49EF-B066-7CD9D6D57685}" type="parTrans" cxnId="{5D7F1913-3CA9-4293-8FB1-6A297D7CE80F}">
      <dgm:prSet/>
      <dgm:spPr/>
      <dgm:t>
        <a:bodyPr/>
        <a:lstStyle/>
        <a:p>
          <a:endParaRPr lang="en-US"/>
        </a:p>
      </dgm:t>
    </dgm:pt>
    <dgm:pt modelId="{081919FD-2EB4-455C-B145-0BF14E3ADA8E}" type="sibTrans" cxnId="{5D7F1913-3CA9-4293-8FB1-6A297D7CE80F}">
      <dgm:prSet/>
      <dgm:spPr/>
      <dgm:t>
        <a:bodyPr/>
        <a:lstStyle/>
        <a:p>
          <a:endParaRPr lang="en-US"/>
        </a:p>
      </dgm:t>
    </dgm:pt>
    <dgm:pt modelId="{607BD952-D7F0-42EA-86AA-7993D9B8CEF2}">
      <dgm:prSet/>
      <dgm:spPr/>
      <dgm:t>
        <a:bodyPr/>
        <a:lstStyle/>
        <a:p>
          <a:r>
            <a:rPr lang="en-US"/>
            <a:t>2</a:t>
          </a:r>
          <a:r>
            <a:rPr lang="en-US" baseline="30000"/>
            <a:t>nd</a:t>
          </a:r>
          <a:r>
            <a:rPr lang="en-US"/>
            <a:t> place!</a:t>
          </a:r>
        </a:p>
      </dgm:t>
    </dgm:pt>
    <dgm:pt modelId="{4394B1EC-089D-4663-A8E0-D34E99BAC17F}" type="parTrans" cxnId="{3DD7CDA3-1636-4237-9111-C9DFA8689FF1}">
      <dgm:prSet/>
      <dgm:spPr/>
      <dgm:t>
        <a:bodyPr/>
        <a:lstStyle/>
        <a:p>
          <a:endParaRPr lang="en-US"/>
        </a:p>
      </dgm:t>
    </dgm:pt>
    <dgm:pt modelId="{DACF561D-777A-4D0C-B0CE-54FC4F67497B}" type="sibTrans" cxnId="{3DD7CDA3-1636-4237-9111-C9DFA8689FF1}">
      <dgm:prSet/>
      <dgm:spPr/>
      <dgm:t>
        <a:bodyPr/>
        <a:lstStyle/>
        <a:p>
          <a:endParaRPr lang="en-US"/>
        </a:p>
      </dgm:t>
    </dgm:pt>
    <dgm:pt modelId="{AF2A7187-1B97-4564-AF8D-7F1B0C37E401}" type="pres">
      <dgm:prSet presAssocID="{DB131B57-C82F-43EB-9AA0-553FC5A0AB3F}" presName="root" presStyleCnt="0">
        <dgm:presLayoutVars>
          <dgm:dir/>
          <dgm:resizeHandles val="exact"/>
        </dgm:presLayoutVars>
      </dgm:prSet>
      <dgm:spPr/>
    </dgm:pt>
    <dgm:pt modelId="{B716172B-515F-4842-B661-471F068298E8}" type="pres">
      <dgm:prSet presAssocID="{0F9D24FD-5F42-4396-A742-2FD6A6E10D10}" presName="compNode" presStyleCnt="0"/>
      <dgm:spPr/>
    </dgm:pt>
    <dgm:pt modelId="{772E9013-4F3B-49C6-8A25-5643AC55A4A1}" type="pres">
      <dgm:prSet presAssocID="{0F9D24FD-5F42-4396-A742-2FD6A6E10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0043002-F39A-4DD0-AB72-EBBDF8056498}" type="pres">
      <dgm:prSet presAssocID="{0F9D24FD-5F42-4396-A742-2FD6A6E10D10}" presName="iconSpace" presStyleCnt="0"/>
      <dgm:spPr/>
    </dgm:pt>
    <dgm:pt modelId="{2E7ECA52-D9C8-460E-A66C-418541B6E749}" type="pres">
      <dgm:prSet presAssocID="{0F9D24FD-5F42-4396-A742-2FD6A6E10D10}" presName="parTx" presStyleLbl="revTx" presStyleIdx="0" presStyleCnt="8">
        <dgm:presLayoutVars>
          <dgm:chMax val="0"/>
          <dgm:chPref val="0"/>
        </dgm:presLayoutVars>
      </dgm:prSet>
      <dgm:spPr/>
    </dgm:pt>
    <dgm:pt modelId="{AC874140-8098-46B7-BB00-16FBE0D4FB9E}" type="pres">
      <dgm:prSet presAssocID="{0F9D24FD-5F42-4396-A742-2FD6A6E10D10}" presName="txSpace" presStyleCnt="0"/>
      <dgm:spPr/>
    </dgm:pt>
    <dgm:pt modelId="{FB44DF96-693E-4EB0-9DCC-E33E12342BBE}" type="pres">
      <dgm:prSet presAssocID="{0F9D24FD-5F42-4396-A742-2FD6A6E10D10}" presName="desTx" presStyleLbl="revTx" presStyleIdx="1" presStyleCnt="8">
        <dgm:presLayoutVars/>
      </dgm:prSet>
      <dgm:spPr/>
    </dgm:pt>
    <dgm:pt modelId="{469A82A1-DDC3-4058-BE05-091B7BC46B47}" type="pres">
      <dgm:prSet presAssocID="{81CC7B0B-B95A-4E77-B05C-EC01FC102396}" presName="sibTrans" presStyleCnt="0"/>
      <dgm:spPr/>
    </dgm:pt>
    <dgm:pt modelId="{26137124-B7C7-4280-81B8-E530AC9178F9}" type="pres">
      <dgm:prSet presAssocID="{D3808B40-1DDA-4DE0-9709-ABA6BE187241}" presName="compNode" presStyleCnt="0"/>
      <dgm:spPr/>
    </dgm:pt>
    <dgm:pt modelId="{59FB1887-3C84-4652-B77B-49BC7D01F403}" type="pres">
      <dgm:prSet presAssocID="{D3808B40-1DDA-4DE0-9709-ABA6BE187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9EE9389-0AF1-46B3-9281-2EBBD1433EF2}" type="pres">
      <dgm:prSet presAssocID="{D3808B40-1DDA-4DE0-9709-ABA6BE187241}" presName="iconSpace" presStyleCnt="0"/>
      <dgm:spPr/>
    </dgm:pt>
    <dgm:pt modelId="{A2179245-C95F-4071-9C65-5729110C4D02}" type="pres">
      <dgm:prSet presAssocID="{D3808B40-1DDA-4DE0-9709-ABA6BE187241}" presName="parTx" presStyleLbl="revTx" presStyleIdx="2" presStyleCnt="8">
        <dgm:presLayoutVars>
          <dgm:chMax val="0"/>
          <dgm:chPref val="0"/>
        </dgm:presLayoutVars>
      </dgm:prSet>
      <dgm:spPr/>
    </dgm:pt>
    <dgm:pt modelId="{6E493B09-1AB7-4570-A5D9-E4B20AC42CE5}" type="pres">
      <dgm:prSet presAssocID="{D3808B40-1DDA-4DE0-9709-ABA6BE187241}" presName="txSpace" presStyleCnt="0"/>
      <dgm:spPr/>
    </dgm:pt>
    <dgm:pt modelId="{ACF54F51-4590-4171-845B-1B04F878C17F}" type="pres">
      <dgm:prSet presAssocID="{D3808B40-1DDA-4DE0-9709-ABA6BE187241}" presName="desTx" presStyleLbl="revTx" presStyleIdx="3" presStyleCnt="8">
        <dgm:presLayoutVars/>
      </dgm:prSet>
      <dgm:spPr/>
    </dgm:pt>
    <dgm:pt modelId="{864507E9-A7B2-4E36-B07F-F6D2E882299D}" type="pres">
      <dgm:prSet presAssocID="{1ECF379E-8063-4525-8E01-908B414F7E4A}" presName="sibTrans" presStyleCnt="0"/>
      <dgm:spPr/>
    </dgm:pt>
    <dgm:pt modelId="{6B50C799-98C8-4F35-B739-29A9CE614949}" type="pres">
      <dgm:prSet presAssocID="{76607209-C849-4B7C-BADC-E63F679D023E}" presName="compNode" presStyleCnt="0"/>
      <dgm:spPr/>
    </dgm:pt>
    <dgm:pt modelId="{EB059CEC-998C-4F2D-9520-7B62BC4DEFF5}" type="pres">
      <dgm:prSet presAssocID="{76607209-C849-4B7C-BADC-E63F679D02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D1668A6-E53E-42C8-A35C-E3D006EC22FA}" type="pres">
      <dgm:prSet presAssocID="{76607209-C849-4B7C-BADC-E63F679D023E}" presName="iconSpace" presStyleCnt="0"/>
      <dgm:spPr/>
    </dgm:pt>
    <dgm:pt modelId="{07BDE786-65E6-45A9-80BA-E73078EA5AAE}" type="pres">
      <dgm:prSet presAssocID="{76607209-C849-4B7C-BADC-E63F679D023E}" presName="parTx" presStyleLbl="revTx" presStyleIdx="4" presStyleCnt="8">
        <dgm:presLayoutVars>
          <dgm:chMax val="0"/>
          <dgm:chPref val="0"/>
        </dgm:presLayoutVars>
      </dgm:prSet>
      <dgm:spPr/>
    </dgm:pt>
    <dgm:pt modelId="{043D3185-6273-4DE4-B8E8-089314E3BBF2}" type="pres">
      <dgm:prSet presAssocID="{76607209-C849-4B7C-BADC-E63F679D023E}" presName="txSpace" presStyleCnt="0"/>
      <dgm:spPr/>
    </dgm:pt>
    <dgm:pt modelId="{0523AB9B-5B07-4914-98D7-9DABDCDEA550}" type="pres">
      <dgm:prSet presAssocID="{76607209-C849-4B7C-BADC-E63F679D023E}" presName="desTx" presStyleLbl="revTx" presStyleIdx="5" presStyleCnt="8">
        <dgm:presLayoutVars/>
      </dgm:prSet>
      <dgm:spPr/>
    </dgm:pt>
    <dgm:pt modelId="{AB930C5E-04B5-4D95-8E7D-09D488EEB969}" type="pres">
      <dgm:prSet presAssocID="{651EA175-30E8-4C42-9C63-AD28DBA0E99F}" presName="sibTrans" presStyleCnt="0"/>
      <dgm:spPr/>
    </dgm:pt>
    <dgm:pt modelId="{5BB1E370-5E29-4812-9470-F64AFC281192}" type="pres">
      <dgm:prSet presAssocID="{6B0DCFA3-AF6F-44C8-B441-F01C9F1F0834}" presName="compNode" presStyleCnt="0"/>
      <dgm:spPr/>
    </dgm:pt>
    <dgm:pt modelId="{FDD09909-3418-4A35-8D59-CC4673786C6C}" type="pres">
      <dgm:prSet presAssocID="{6B0DCFA3-AF6F-44C8-B441-F01C9F1F08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3393C790-EFF1-4B62-AC5A-FC11EE3A9401}" type="pres">
      <dgm:prSet presAssocID="{6B0DCFA3-AF6F-44C8-B441-F01C9F1F0834}" presName="iconSpace" presStyleCnt="0"/>
      <dgm:spPr/>
    </dgm:pt>
    <dgm:pt modelId="{C2792910-2C63-44DB-B69F-431088755DA4}" type="pres">
      <dgm:prSet presAssocID="{6B0DCFA3-AF6F-44C8-B441-F01C9F1F0834}" presName="parTx" presStyleLbl="revTx" presStyleIdx="6" presStyleCnt="8">
        <dgm:presLayoutVars>
          <dgm:chMax val="0"/>
          <dgm:chPref val="0"/>
        </dgm:presLayoutVars>
      </dgm:prSet>
      <dgm:spPr/>
    </dgm:pt>
    <dgm:pt modelId="{CACDD13F-CD61-4A3B-8479-E81D5511FFD3}" type="pres">
      <dgm:prSet presAssocID="{6B0DCFA3-AF6F-44C8-B441-F01C9F1F0834}" presName="txSpace" presStyleCnt="0"/>
      <dgm:spPr/>
    </dgm:pt>
    <dgm:pt modelId="{A4BEBD80-5273-480B-8BFC-894192C7A3A5}" type="pres">
      <dgm:prSet presAssocID="{6B0DCFA3-AF6F-44C8-B441-F01C9F1F0834}" presName="desTx" presStyleLbl="revTx" presStyleIdx="7" presStyleCnt="8">
        <dgm:presLayoutVars/>
      </dgm:prSet>
      <dgm:spPr/>
    </dgm:pt>
  </dgm:ptLst>
  <dgm:cxnLst>
    <dgm:cxn modelId="{2EC0A505-1072-4BDB-B63B-67BA146CE59E}" type="presOf" srcId="{F5FB8EAD-2317-459F-B650-73CB75AC36CB}" destId="{0523AB9B-5B07-4914-98D7-9DABDCDEA550}" srcOrd="0" destOrd="0" presId="urn:microsoft.com/office/officeart/2018/5/layout/CenteredIconLabelDescriptionList"/>
    <dgm:cxn modelId="{0699320E-F4B1-4068-800B-E8E8C6225FC8}" type="presOf" srcId="{D3808B40-1DDA-4DE0-9709-ABA6BE187241}" destId="{A2179245-C95F-4071-9C65-5729110C4D02}" srcOrd="0" destOrd="0" presId="urn:microsoft.com/office/officeart/2018/5/layout/CenteredIconLabelDescriptionList"/>
    <dgm:cxn modelId="{3F24EC10-6951-40EA-AF63-A049F2AB0953}" srcId="{0F9D24FD-5F42-4396-A742-2FD6A6E10D10}" destId="{8CF31557-CF57-464C-A6BD-6DBBA12A2C7C}" srcOrd="0" destOrd="0" parTransId="{44D37A3E-0D39-4864-AD4F-E135FFC89386}" sibTransId="{18B0C85D-6856-4564-AE57-CBECF81EC710}"/>
    <dgm:cxn modelId="{5D7F1913-3CA9-4293-8FB1-6A297D7CE80F}" srcId="{DB131B57-C82F-43EB-9AA0-553FC5A0AB3F}" destId="{6B0DCFA3-AF6F-44C8-B441-F01C9F1F0834}" srcOrd="3" destOrd="0" parTransId="{033687A1-17AD-49EF-B066-7CD9D6D57685}" sibTransId="{081919FD-2EB4-455C-B145-0BF14E3ADA8E}"/>
    <dgm:cxn modelId="{E2CF901B-BD9F-4510-AE95-ED9B31CCF2E8}" srcId="{76607209-C849-4B7C-BADC-E63F679D023E}" destId="{04D0BB8C-E14D-4871-B56D-218E247F8D19}" srcOrd="3" destOrd="0" parTransId="{575A7E96-39C5-4806-9883-33A2A9311E2C}" sibTransId="{9FC25004-8001-4584-A546-7A25F68A8119}"/>
    <dgm:cxn modelId="{CD4CDF24-CC3A-4B57-BFB5-52F526736B99}" type="presOf" srcId="{883A68B5-4D84-4104-90EA-54234A2EC075}" destId="{0523AB9B-5B07-4914-98D7-9DABDCDEA550}" srcOrd="0" destOrd="1" presId="urn:microsoft.com/office/officeart/2018/5/layout/CenteredIconLabelDescriptionList"/>
    <dgm:cxn modelId="{3C679127-7785-4B04-9482-9559F24A4193}" type="presOf" srcId="{76607209-C849-4B7C-BADC-E63F679D023E}" destId="{07BDE786-65E6-45A9-80BA-E73078EA5AAE}" srcOrd="0" destOrd="0" presId="urn:microsoft.com/office/officeart/2018/5/layout/CenteredIconLabelDescriptionList"/>
    <dgm:cxn modelId="{76212733-E598-4D59-A969-46FF00DF65BD}" srcId="{D3808B40-1DDA-4DE0-9709-ABA6BE187241}" destId="{4E549F8A-ED70-4939-8EA4-22CA0A704229}" srcOrd="0" destOrd="0" parTransId="{51FDDD04-475E-4E6E-AA27-5E8F3FBFF415}" sibTransId="{18FB97C9-D76B-4072-9EF7-361940EB65F0}"/>
    <dgm:cxn modelId="{9A164A33-E331-4E1B-85A3-D2925EFF76AA}" srcId="{76607209-C849-4B7C-BADC-E63F679D023E}" destId="{0AAAE1E9-1270-406B-811B-D105F82720ED}" srcOrd="2" destOrd="0" parTransId="{83D7EFE9-D0B7-4060-A5BF-58E88CE67ADB}" sibTransId="{E30C7B2F-A0E4-4880-9E58-D9B0EC937F77}"/>
    <dgm:cxn modelId="{BA6FE63E-EBA9-45BF-9037-2FDC11A7DF9D}" type="presOf" srcId="{B8556BAF-2216-4BB2-825F-BA559E28A5AF}" destId="{ACF54F51-4590-4171-845B-1B04F878C17F}" srcOrd="0" destOrd="1" presId="urn:microsoft.com/office/officeart/2018/5/layout/CenteredIconLabelDescriptionList"/>
    <dgm:cxn modelId="{4B12CD5C-76B1-42BC-B05C-94DA7F5F3A8D}" srcId="{76607209-C849-4B7C-BADC-E63F679D023E}" destId="{883A68B5-4D84-4104-90EA-54234A2EC075}" srcOrd="1" destOrd="0" parTransId="{A80BE9E9-DDEA-4FCC-AF5D-88C763DF6A07}" sibTransId="{8DB54ADD-A122-4DA7-B578-84F3A781882F}"/>
    <dgm:cxn modelId="{02815744-AF5C-4D84-B182-15CD1DBD2CB2}" type="presOf" srcId="{0F9D24FD-5F42-4396-A742-2FD6A6E10D10}" destId="{2E7ECA52-D9C8-460E-A66C-418541B6E749}" srcOrd="0" destOrd="0" presId="urn:microsoft.com/office/officeart/2018/5/layout/CenteredIconLabelDescriptionList"/>
    <dgm:cxn modelId="{5E92CD67-C91B-456B-B0EF-9C3FB216109C}" srcId="{D3808B40-1DDA-4DE0-9709-ABA6BE187241}" destId="{B8556BAF-2216-4BB2-825F-BA559E28A5AF}" srcOrd="1" destOrd="0" parTransId="{B9BC27BB-3D09-4A8F-B3AF-A4689D1E2CA5}" sibTransId="{58863B34-81E5-4FFB-A82E-C8A18AFAF0FC}"/>
    <dgm:cxn modelId="{9CE6EA67-FA96-4939-8ED2-0706C31CC85B}" type="presOf" srcId="{0AAAE1E9-1270-406B-811B-D105F82720ED}" destId="{0523AB9B-5B07-4914-98D7-9DABDCDEA550}" srcOrd="0" destOrd="2" presId="urn:microsoft.com/office/officeart/2018/5/layout/CenteredIconLabelDescriptionList"/>
    <dgm:cxn modelId="{7558896C-1016-435D-8736-91F5D8A6B865}" type="presOf" srcId="{DB131B57-C82F-43EB-9AA0-553FC5A0AB3F}" destId="{AF2A7187-1B97-4564-AF8D-7F1B0C37E401}" srcOrd="0" destOrd="0" presId="urn:microsoft.com/office/officeart/2018/5/layout/CenteredIconLabelDescriptionList"/>
    <dgm:cxn modelId="{29816D76-071E-481A-A871-E153ACED0096}" srcId="{DB131B57-C82F-43EB-9AA0-553FC5A0AB3F}" destId="{76607209-C849-4B7C-BADC-E63F679D023E}" srcOrd="2" destOrd="0" parTransId="{A9F3039F-7A9B-4D9B-8F6C-6A1D0D89B05E}" sibTransId="{651EA175-30E8-4C42-9C63-AD28DBA0E99F}"/>
    <dgm:cxn modelId="{56BA5081-4D43-4DC1-9785-28EF699476F0}" type="presOf" srcId="{6B0DCFA3-AF6F-44C8-B441-F01C9F1F0834}" destId="{C2792910-2C63-44DB-B69F-431088755DA4}" srcOrd="0" destOrd="0" presId="urn:microsoft.com/office/officeart/2018/5/layout/CenteredIconLabelDescriptionList"/>
    <dgm:cxn modelId="{175D6D98-5EFA-4962-BC43-6759434B8976}" type="presOf" srcId="{4E549F8A-ED70-4939-8EA4-22CA0A704229}" destId="{ACF54F51-4590-4171-845B-1B04F878C17F}" srcOrd="0" destOrd="0" presId="urn:microsoft.com/office/officeart/2018/5/layout/CenteredIconLabelDescriptionList"/>
    <dgm:cxn modelId="{971F859F-5F7A-4DE3-A5AF-34CE1252221B}" srcId="{76607209-C849-4B7C-BADC-E63F679D023E}" destId="{F5FB8EAD-2317-459F-B650-73CB75AC36CB}" srcOrd="0" destOrd="0" parTransId="{9D3CE7BF-B77A-4AD9-9800-3146A99515D7}" sibTransId="{9D61D1FA-C459-4B60-B43B-42A78627242A}"/>
    <dgm:cxn modelId="{3DD7CDA3-1636-4237-9111-C9DFA8689FF1}" srcId="{6B0DCFA3-AF6F-44C8-B441-F01C9F1F0834}" destId="{607BD952-D7F0-42EA-86AA-7993D9B8CEF2}" srcOrd="0" destOrd="0" parTransId="{4394B1EC-089D-4663-A8E0-D34E99BAC17F}" sibTransId="{DACF561D-777A-4D0C-B0CE-54FC4F67497B}"/>
    <dgm:cxn modelId="{A5A5A2AE-6D25-4B84-9C6D-C8CCE7E34F60}" type="presOf" srcId="{04D0BB8C-E14D-4871-B56D-218E247F8D19}" destId="{0523AB9B-5B07-4914-98D7-9DABDCDEA550}" srcOrd="0" destOrd="3" presId="urn:microsoft.com/office/officeart/2018/5/layout/CenteredIconLabelDescriptionList"/>
    <dgm:cxn modelId="{78C216D3-098F-4BBC-A2A9-4A202DBDBE22}" type="presOf" srcId="{607BD952-D7F0-42EA-86AA-7993D9B8CEF2}" destId="{A4BEBD80-5273-480B-8BFC-894192C7A3A5}" srcOrd="0" destOrd="0" presId="urn:microsoft.com/office/officeart/2018/5/layout/CenteredIconLabelDescriptionList"/>
    <dgm:cxn modelId="{8A6641E0-60A0-4B34-B49D-9CBB00FF89AB}" type="presOf" srcId="{8CF31557-CF57-464C-A6BD-6DBBA12A2C7C}" destId="{FB44DF96-693E-4EB0-9DCC-E33E12342BBE}" srcOrd="0" destOrd="0" presId="urn:microsoft.com/office/officeart/2018/5/layout/CenteredIconLabelDescriptionList"/>
    <dgm:cxn modelId="{623E16E3-E223-4CBD-985C-58C1ED6D75EF}" srcId="{DB131B57-C82F-43EB-9AA0-553FC5A0AB3F}" destId="{0F9D24FD-5F42-4396-A742-2FD6A6E10D10}" srcOrd="0" destOrd="0" parTransId="{DC03E76A-E32B-480B-A953-3F535DF9E346}" sibTransId="{81CC7B0B-B95A-4E77-B05C-EC01FC102396}"/>
    <dgm:cxn modelId="{E13F0DE6-7189-4A1B-98EB-42ACC8599142}" srcId="{DB131B57-C82F-43EB-9AA0-553FC5A0AB3F}" destId="{D3808B40-1DDA-4DE0-9709-ABA6BE187241}" srcOrd="1" destOrd="0" parTransId="{2F646B8C-21CC-4D54-BF1D-39C458CA213B}" sibTransId="{1ECF379E-8063-4525-8E01-908B414F7E4A}"/>
    <dgm:cxn modelId="{BDE57433-BE80-4FD0-B5D9-58EF34B8C028}" type="presParOf" srcId="{AF2A7187-1B97-4564-AF8D-7F1B0C37E401}" destId="{B716172B-515F-4842-B661-471F068298E8}" srcOrd="0" destOrd="0" presId="urn:microsoft.com/office/officeart/2018/5/layout/CenteredIconLabelDescriptionList"/>
    <dgm:cxn modelId="{89807062-F067-4A1C-8C0E-0FD45199C0BE}" type="presParOf" srcId="{B716172B-515F-4842-B661-471F068298E8}" destId="{772E9013-4F3B-49C6-8A25-5643AC55A4A1}" srcOrd="0" destOrd="0" presId="urn:microsoft.com/office/officeart/2018/5/layout/CenteredIconLabelDescriptionList"/>
    <dgm:cxn modelId="{5453D91B-2F1D-4CDA-ACAD-53FED26B13B8}" type="presParOf" srcId="{B716172B-515F-4842-B661-471F068298E8}" destId="{00043002-F39A-4DD0-AB72-EBBDF8056498}" srcOrd="1" destOrd="0" presId="urn:microsoft.com/office/officeart/2018/5/layout/CenteredIconLabelDescriptionList"/>
    <dgm:cxn modelId="{51C4A826-B12F-4CD8-A325-48AC63C48EDE}" type="presParOf" srcId="{B716172B-515F-4842-B661-471F068298E8}" destId="{2E7ECA52-D9C8-460E-A66C-418541B6E749}" srcOrd="2" destOrd="0" presId="urn:microsoft.com/office/officeart/2018/5/layout/CenteredIconLabelDescriptionList"/>
    <dgm:cxn modelId="{8AD1B6B9-C165-413E-BC7C-CFF7494AD3B0}" type="presParOf" srcId="{B716172B-515F-4842-B661-471F068298E8}" destId="{AC874140-8098-46B7-BB00-16FBE0D4FB9E}" srcOrd="3" destOrd="0" presId="urn:microsoft.com/office/officeart/2018/5/layout/CenteredIconLabelDescriptionList"/>
    <dgm:cxn modelId="{08CD78AB-F827-49A0-889E-5713876A62C2}" type="presParOf" srcId="{B716172B-515F-4842-B661-471F068298E8}" destId="{FB44DF96-693E-4EB0-9DCC-E33E12342BBE}" srcOrd="4" destOrd="0" presId="urn:microsoft.com/office/officeart/2018/5/layout/CenteredIconLabelDescriptionList"/>
    <dgm:cxn modelId="{5E1B6744-3BAF-48DE-BF72-0DA7C0449E70}" type="presParOf" srcId="{AF2A7187-1B97-4564-AF8D-7F1B0C37E401}" destId="{469A82A1-DDC3-4058-BE05-091B7BC46B47}" srcOrd="1" destOrd="0" presId="urn:microsoft.com/office/officeart/2018/5/layout/CenteredIconLabelDescriptionList"/>
    <dgm:cxn modelId="{690D32E3-667A-43B9-B1D1-B2CB61925418}" type="presParOf" srcId="{AF2A7187-1B97-4564-AF8D-7F1B0C37E401}" destId="{26137124-B7C7-4280-81B8-E530AC9178F9}" srcOrd="2" destOrd="0" presId="urn:microsoft.com/office/officeart/2018/5/layout/CenteredIconLabelDescriptionList"/>
    <dgm:cxn modelId="{C0A6C471-BD18-4AFA-BA0D-474CD44D3E3B}" type="presParOf" srcId="{26137124-B7C7-4280-81B8-E530AC9178F9}" destId="{59FB1887-3C84-4652-B77B-49BC7D01F403}" srcOrd="0" destOrd="0" presId="urn:microsoft.com/office/officeart/2018/5/layout/CenteredIconLabelDescriptionList"/>
    <dgm:cxn modelId="{109AFA26-25FE-45FC-A541-FCD386792F29}" type="presParOf" srcId="{26137124-B7C7-4280-81B8-E530AC9178F9}" destId="{C9EE9389-0AF1-46B3-9281-2EBBD1433EF2}" srcOrd="1" destOrd="0" presId="urn:microsoft.com/office/officeart/2018/5/layout/CenteredIconLabelDescriptionList"/>
    <dgm:cxn modelId="{236B21B6-3284-4D7D-808A-2218E0AC36EF}" type="presParOf" srcId="{26137124-B7C7-4280-81B8-E530AC9178F9}" destId="{A2179245-C95F-4071-9C65-5729110C4D02}" srcOrd="2" destOrd="0" presId="urn:microsoft.com/office/officeart/2018/5/layout/CenteredIconLabelDescriptionList"/>
    <dgm:cxn modelId="{3D6AA944-9119-4578-8DFC-2F3C49FBD974}" type="presParOf" srcId="{26137124-B7C7-4280-81B8-E530AC9178F9}" destId="{6E493B09-1AB7-4570-A5D9-E4B20AC42CE5}" srcOrd="3" destOrd="0" presId="urn:microsoft.com/office/officeart/2018/5/layout/CenteredIconLabelDescriptionList"/>
    <dgm:cxn modelId="{BA8FDAE1-F7D7-4CEB-BE82-AE0BE8DA0F2F}" type="presParOf" srcId="{26137124-B7C7-4280-81B8-E530AC9178F9}" destId="{ACF54F51-4590-4171-845B-1B04F878C17F}" srcOrd="4" destOrd="0" presId="urn:microsoft.com/office/officeart/2018/5/layout/CenteredIconLabelDescriptionList"/>
    <dgm:cxn modelId="{6960F8F9-B803-46FB-A1A2-40FF10710F60}" type="presParOf" srcId="{AF2A7187-1B97-4564-AF8D-7F1B0C37E401}" destId="{864507E9-A7B2-4E36-B07F-F6D2E882299D}" srcOrd="3" destOrd="0" presId="urn:microsoft.com/office/officeart/2018/5/layout/CenteredIconLabelDescriptionList"/>
    <dgm:cxn modelId="{804A2846-58A6-4827-9A53-CEF6018E5518}" type="presParOf" srcId="{AF2A7187-1B97-4564-AF8D-7F1B0C37E401}" destId="{6B50C799-98C8-4F35-B739-29A9CE614949}" srcOrd="4" destOrd="0" presId="urn:microsoft.com/office/officeart/2018/5/layout/CenteredIconLabelDescriptionList"/>
    <dgm:cxn modelId="{DB152B67-5E54-4EF7-9F88-7210CCA1E79B}" type="presParOf" srcId="{6B50C799-98C8-4F35-B739-29A9CE614949}" destId="{EB059CEC-998C-4F2D-9520-7B62BC4DEFF5}" srcOrd="0" destOrd="0" presId="urn:microsoft.com/office/officeart/2018/5/layout/CenteredIconLabelDescriptionList"/>
    <dgm:cxn modelId="{FF1EC1A6-C061-4AB6-8CF2-0C2A9D3A1B6B}" type="presParOf" srcId="{6B50C799-98C8-4F35-B739-29A9CE614949}" destId="{8D1668A6-E53E-42C8-A35C-E3D006EC22FA}" srcOrd="1" destOrd="0" presId="urn:microsoft.com/office/officeart/2018/5/layout/CenteredIconLabelDescriptionList"/>
    <dgm:cxn modelId="{C47BB160-69FC-4D0B-8474-A541BC353936}" type="presParOf" srcId="{6B50C799-98C8-4F35-B739-29A9CE614949}" destId="{07BDE786-65E6-45A9-80BA-E73078EA5AAE}" srcOrd="2" destOrd="0" presId="urn:microsoft.com/office/officeart/2018/5/layout/CenteredIconLabelDescriptionList"/>
    <dgm:cxn modelId="{2B29178A-8A21-4248-822F-4BCE238E0FA2}" type="presParOf" srcId="{6B50C799-98C8-4F35-B739-29A9CE614949}" destId="{043D3185-6273-4DE4-B8E8-089314E3BBF2}" srcOrd="3" destOrd="0" presId="urn:microsoft.com/office/officeart/2018/5/layout/CenteredIconLabelDescriptionList"/>
    <dgm:cxn modelId="{C9F9E195-963F-4FD9-A08F-AD5C86E476F6}" type="presParOf" srcId="{6B50C799-98C8-4F35-B739-29A9CE614949}" destId="{0523AB9B-5B07-4914-98D7-9DABDCDEA550}" srcOrd="4" destOrd="0" presId="urn:microsoft.com/office/officeart/2018/5/layout/CenteredIconLabelDescriptionList"/>
    <dgm:cxn modelId="{6BB519A2-D83C-41A7-A4EB-D8010FFCE0EE}" type="presParOf" srcId="{AF2A7187-1B97-4564-AF8D-7F1B0C37E401}" destId="{AB930C5E-04B5-4D95-8E7D-09D488EEB969}" srcOrd="5" destOrd="0" presId="urn:microsoft.com/office/officeart/2018/5/layout/CenteredIconLabelDescriptionList"/>
    <dgm:cxn modelId="{4C6C5251-2CAC-446A-A71B-E841CAB04C92}" type="presParOf" srcId="{AF2A7187-1B97-4564-AF8D-7F1B0C37E401}" destId="{5BB1E370-5E29-4812-9470-F64AFC281192}" srcOrd="6" destOrd="0" presId="urn:microsoft.com/office/officeart/2018/5/layout/CenteredIconLabelDescriptionList"/>
    <dgm:cxn modelId="{2893528E-9CEB-4E7F-B0D4-4BA654AF229A}" type="presParOf" srcId="{5BB1E370-5E29-4812-9470-F64AFC281192}" destId="{FDD09909-3418-4A35-8D59-CC4673786C6C}" srcOrd="0" destOrd="0" presId="urn:microsoft.com/office/officeart/2018/5/layout/CenteredIconLabelDescriptionList"/>
    <dgm:cxn modelId="{1D0764E5-3354-4734-86CE-CFC0D614503E}" type="presParOf" srcId="{5BB1E370-5E29-4812-9470-F64AFC281192}" destId="{3393C790-EFF1-4B62-AC5A-FC11EE3A9401}" srcOrd="1" destOrd="0" presId="urn:microsoft.com/office/officeart/2018/5/layout/CenteredIconLabelDescriptionList"/>
    <dgm:cxn modelId="{448CDF62-CF2D-43ED-9D76-64EB082B1E33}" type="presParOf" srcId="{5BB1E370-5E29-4812-9470-F64AFC281192}" destId="{C2792910-2C63-44DB-B69F-431088755DA4}" srcOrd="2" destOrd="0" presId="urn:microsoft.com/office/officeart/2018/5/layout/CenteredIconLabelDescriptionList"/>
    <dgm:cxn modelId="{BF7744FF-F6DE-428B-B9E5-72B1E8F9F2F8}" type="presParOf" srcId="{5BB1E370-5E29-4812-9470-F64AFC281192}" destId="{CACDD13F-CD61-4A3B-8479-E81D5511FFD3}" srcOrd="3" destOrd="0" presId="urn:microsoft.com/office/officeart/2018/5/layout/CenteredIconLabelDescriptionList"/>
    <dgm:cxn modelId="{02F8788F-4F03-470E-8418-DAB03C767F61}" type="presParOf" srcId="{5BB1E370-5E29-4812-9470-F64AFC281192}" destId="{A4BEBD80-5273-480B-8BFC-894192C7A3A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D25-20D3-475A-9A4F-D9869F064B02}">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4BE3F-D8EB-4A5A-840C-A74567EA367B}">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Communication and Feedback</a:t>
          </a:r>
        </a:p>
      </dsp:txBody>
      <dsp:txXfrm>
        <a:off x="559800" y="2191382"/>
        <a:ext cx="4320000" cy="648000"/>
      </dsp:txXfrm>
    </dsp:sp>
    <dsp:sp modelId="{730442E9-7EC0-4328-9950-A006A9D9EABA}">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1E1EB2E0-440A-4301-BC4B-67BE7FCF5331}">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E3E86-997F-48A8-88CB-BA138FBD5AD5}">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GIT</a:t>
          </a:r>
        </a:p>
      </dsp:txBody>
      <dsp:txXfrm>
        <a:off x="5635800" y="2191382"/>
        <a:ext cx="4320000" cy="648000"/>
      </dsp:txXfrm>
    </dsp:sp>
    <dsp:sp modelId="{A80B1631-0D65-4516-BA15-5DECB04E6EEA}">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Experience at Blue helped me lead the Team to utilize GitLab</a:t>
          </a:r>
        </a:p>
      </dsp:txBody>
      <dsp:txXfrm>
        <a:off x="5635800" y="2896058"/>
        <a:ext cx="4320000" cy="49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E9013-4F3B-49C6-8A25-5643AC55A4A1}">
      <dsp:nvSpPr>
        <dsp:cNvPr id="0" name=""/>
        <dsp:cNvSpPr/>
      </dsp:nvSpPr>
      <dsp:spPr>
        <a:xfrm>
          <a:off x="766584" y="312991"/>
          <a:ext cx="811316" cy="694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7ECA52-D9C8-460E-A66C-418541B6E749}">
      <dsp:nvSpPr>
        <dsp:cNvPr id="0" name=""/>
        <dsp:cNvSpPr/>
      </dsp:nvSpPr>
      <dsp:spPr>
        <a:xfrm>
          <a:off x="1321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Situation</a:t>
          </a:r>
        </a:p>
      </dsp:txBody>
      <dsp:txXfrm>
        <a:off x="13219" y="1168213"/>
        <a:ext cx="2318046" cy="297756"/>
      </dsp:txXfrm>
    </dsp:sp>
    <dsp:sp modelId="{FB44DF96-693E-4EB0-9DCC-E33E12342BBE}">
      <dsp:nvSpPr>
        <dsp:cNvPr id="0" name=""/>
        <dsp:cNvSpPr/>
      </dsp:nvSpPr>
      <dsp:spPr>
        <a:xfrm>
          <a:off x="1321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 competition to pop the balloons with a drone in the least amount of time </a:t>
          </a:r>
        </a:p>
      </dsp:txBody>
      <dsp:txXfrm>
        <a:off x="13219" y="1540601"/>
        <a:ext cx="2318046" cy="2503931"/>
      </dsp:txXfrm>
    </dsp:sp>
    <dsp:sp modelId="{59FB1887-3C84-4652-B77B-49BC7D01F403}">
      <dsp:nvSpPr>
        <dsp:cNvPr id="0" name=""/>
        <dsp:cNvSpPr/>
      </dsp:nvSpPr>
      <dsp:spPr>
        <a:xfrm>
          <a:off x="3490289" y="312991"/>
          <a:ext cx="811316" cy="694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9245-C95F-4071-9C65-5729110C4D02}">
      <dsp:nvSpPr>
        <dsp:cNvPr id="0" name=""/>
        <dsp:cNvSpPr/>
      </dsp:nvSpPr>
      <dsp:spPr>
        <a:xfrm>
          <a:off x="2736924"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Task</a:t>
          </a:r>
        </a:p>
      </dsp:txBody>
      <dsp:txXfrm>
        <a:off x="2736924" y="1168213"/>
        <a:ext cx="2318046" cy="297756"/>
      </dsp:txXfrm>
    </dsp:sp>
    <dsp:sp modelId="{ACF54F51-4590-4171-845B-1B04F878C17F}">
      <dsp:nvSpPr>
        <dsp:cNvPr id="0" name=""/>
        <dsp:cNvSpPr/>
      </dsp:nvSpPr>
      <dsp:spPr>
        <a:xfrm>
          <a:off x="2736924"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Develop MATLAB simulation</a:t>
          </a:r>
        </a:p>
        <a:p>
          <a:pPr marL="0" lvl="0" indent="0" algn="ctr" defTabSz="711200">
            <a:lnSpc>
              <a:spcPct val="90000"/>
            </a:lnSpc>
            <a:spcBef>
              <a:spcPct val="0"/>
            </a:spcBef>
            <a:spcAft>
              <a:spcPct val="35000"/>
            </a:spcAft>
            <a:buNone/>
          </a:pPr>
          <a:r>
            <a:rPr lang="en-US" sz="1600" kern="1200"/>
            <a:t>Develop path finding software for the drone</a:t>
          </a:r>
        </a:p>
      </dsp:txBody>
      <dsp:txXfrm>
        <a:off x="2736924" y="1540601"/>
        <a:ext cx="2318046" cy="2503931"/>
      </dsp:txXfrm>
    </dsp:sp>
    <dsp:sp modelId="{EB059CEC-998C-4F2D-9520-7B62BC4DEFF5}">
      <dsp:nvSpPr>
        <dsp:cNvPr id="0" name=""/>
        <dsp:cNvSpPr/>
      </dsp:nvSpPr>
      <dsp:spPr>
        <a:xfrm>
          <a:off x="6213994" y="312991"/>
          <a:ext cx="811316" cy="694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DE786-65E6-45A9-80BA-E73078EA5AAE}">
      <dsp:nvSpPr>
        <dsp:cNvPr id="0" name=""/>
        <dsp:cNvSpPr/>
      </dsp:nvSpPr>
      <dsp:spPr>
        <a:xfrm>
          <a:off x="5460629"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Action</a:t>
          </a:r>
        </a:p>
      </dsp:txBody>
      <dsp:txXfrm>
        <a:off x="5460629" y="1168213"/>
        <a:ext cx="2318046" cy="297756"/>
      </dsp:txXfrm>
    </dsp:sp>
    <dsp:sp modelId="{0523AB9B-5B07-4914-98D7-9DABDCDEA550}">
      <dsp:nvSpPr>
        <dsp:cNvPr id="0" name=""/>
        <dsp:cNvSpPr/>
      </dsp:nvSpPr>
      <dsp:spPr>
        <a:xfrm>
          <a:off x="5460629"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Apply knowledge in dynamics,  classical control theory, navigation sensors ( accelerometer, gyroscopes, GNSS receiver) for MATLAB simulation</a:t>
          </a:r>
        </a:p>
        <a:p>
          <a:pPr marL="0" lvl="0" indent="0" algn="ctr" defTabSz="711200">
            <a:lnSpc>
              <a:spcPct val="90000"/>
            </a:lnSpc>
            <a:spcBef>
              <a:spcPct val="0"/>
            </a:spcBef>
            <a:spcAft>
              <a:spcPct val="35000"/>
            </a:spcAft>
            <a:buNone/>
          </a:pPr>
          <a:r>
            <a:rPr lang="en-US" sz="1600" kern="1200"/>
            <a:t>Implemented A* method in C++ for path finding algorithm</a:t>
          </a:r>
        </a:p>
        <a:p>
          <a:pPr marL="0" lvl="0" indent="0" algn="ctr" defTabSz="711200">
            <a:lnSpc>
              <a:spcPct val="90000"/>
            </a:lnSpc>
            <a:spcBef>
              <a:spcPct val="0"/>
            </a:spcBef>
            <a:spcAft>
              <a:spcPct val="35000"/>
            </a:spcAft>
            <a:buNone/>
          </a:pPr>
          <a:r>
            <a:rPr lang="en-US" sz="1600" kern="1200"/>
            <a:t>Feedback through active Communication</a:t>
          </a:r>
        </a:p>
        <a:p>
          <a:pPr marL="0" lvl="0" indent="0" algn="ctr" defTabSz="711200">
            <a:lnSpc>
              <a:spcPct val="90000"/>
            </a:lnSpc>
            <a:spcBef>
              <a:spcPct val="0"/>
            </a:spcBef>
            <a:spcAft>
              <a:spcPct val="35000"/>
            </a:spcAft>
            <a:buNone/>
          </a:pPr>
          <a:r>
            <a:rPr lang="en-US" sz="1600" kern="1200"/>
            <a:t>Git to collaborate</a:t>
          </a:r>
        </a:p>
      </dsp:txBody>
      <dsp:txXfrm>
        <a:off x="5460629" y="1540601"/>
        <a:ext cx="2318046" cy="2503931"/>
      </dsp:txXfrm>
    </dsp:sp>
    <dsp:sp modelId="{FDD09909-3418-4A35-8D59-CC4673786C6C}">
      <dsp:nvSpPr>
        <dsp:cNvPr id="0" name=""/>
        <dsp:cNvSpPr/>
      </dsp:nvSpPr>
      <dsp:spPr>
        <a:xfrm>
          <a:off x="8937698" y="312991"/>
          <a:ext cx="811316" cy="694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92910-2C63-44DB-B69F-431088755DA4}">
      <dsp:nvSpPr>
        <dsp:cNvPr id="0" name=""/>
        <dsp:cNvSpPr/>
      </dsp:nvSpPr>
      <dsp:spPr>
        <a:xfrm>
          <a:off x="8184333" y="1168213"/>
          <a:ext cx="2318046" cy="2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Result</a:t>
          </a:r>
        </a:p>
      </dsp:txBody>
      <dsp:txXfrm>
        <a:off x="8184333" y="1168213"/>
        <a:ext cx="2318046" cy="297756"/>
      </dsp:txXfrm>
    </dsp:sp>
    <dsp:sp modelId="{A4BEBD80-5273-480B-8BFC-894192C7A3A5}">
      <dsp:nvSpPr>
        <dsp:cNvPr id="0" name=""/>
        <dsp:cNvSpPr/>
      </dsp:nvSpPr>
      <dsp:spPr>
        <a:xfrm>
          <a:off x="8184333" y="1540601"/>
          <a:ext cx="2318046" cy="2503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2</a:t>
          </a:r>
          <a:r>
            <a:rPr lang="en-US" sz="1600" kern="1200" baseline="30000"/>
            <a:t>nd</a:t>
          </a:r>
          <a:r>
            <a:rPr lang="en-US" sz="1600" kern="1200"/>
            <a:t> place!</a:t>
          </a:r>
        </a:p>
      </dsp:txBody>
      <dsp:txXfrm>
        <a:off x="8184333" y="1540601"/>
        <a:ext cx="2318046" cy="250393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29559-18D5-479D-A08B-7BE9AFC0F530}" type="datetimeFigureOut">
              <a:rPr lang="en-US" smtClean="0"/>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4F22B-1B02-4873-9C88-FE93B1047223}" type="slidenum">
              <a:rPr lang="en-US" smtClean="0"/>
              <a:t>‹#›</a:t>
            </a:fld>
            <a:endParaRPr lang="en-US"/>
          </a:p>
        </p:txBody>
      </p:sp>
    </p:spTree>
    <p:extLst>
      <p:ext uri="{BB962C8B-B14F-4D97-AF65-F5344CB8AC3E}">
        <p14:creationId xmlns:p14="http://schemas.microsoft.com/office/powerpoint/2010/main" val="14385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Bonsuck Koo. And I am here to interview for the GNC engineer (early career) position. I am going to do my best to present myself to you guys.</a:t>
            </a:r>
          </a:p>
          <a:p>
            <a:endParaRPr lang="en-US" dirty="0"/>
          </a:p>
          <a:p>
            <a:endParaRPr lang="en-US" dirty="0"/>
          </a:p>
          <a:p>
            <a:r>
              <a:rPr lang="en-US" dirty="0"/>
              <a:t>I am a student at the university of Texas at Austin. And I have one semester left until I get my degree in Integrated Masters and </a:t>
            </a:r>
            <a:r>
              <a:rPr lang="en-US" dirty="0" err="1"/>
              <a:t>Bachnelors</a:t>
            </a:r>
            <a:r>
              <a:rPr lang="en-US" dirty="0"/>
              <a:t> of science in Mechanical Engineering. Lately, my hobbies have been visiting national parks or go on a hike on a weekend. I have gone to Grand canyon, Glen canyon for horse shoe bend, </a:t>
            </a:r>
            <a:r>
              <a:rPr lang="en-US" dirty="0" err="1"/>
              <a:t>antelop</a:t>
            </a:r>
            <a:r>
              <a:rPr lang="en-US" dirty="0"/>
              <a:t> canyon. And recently I have been trying to go </a:t>
            </a:r>
            <a:r>
              <a:rPr lang="en-US" dirty="0" err="1"/>
              <a:t>everyweekend</a:t>
            </a:r>
            <a:r>
              <a:rPr lang="en-US" dirty="0"/>
              <a:t> in New Mexico. The most amazing I have seen so far this summer was White sands national park. Just watching the beauty and scales of things in nature, it leaves me in awe and humbles me, so I like to look at them and visit them. I hope </a:t>
            </a:r>
            <a:r>
              <a:rPr lang="en-US" dirty="0" err="1"/>
              <a:t>MAYbe</a:t>
            </a:r>
            <a:r>
              <a:rPr lang="en-US" dirty="0"/>
              <a:t> one day I could see the Earth from space too, that would be the best thing I could see in my life I think.</a:t>
            </a:r>
          </a:p>
          <a:p>
            <a:endParaRPr lang="en-US" dirty="0"/>
          </a:p>
          <a:p>
            <a:r>
              <a:rPr lang="en-US" dirty="0"/>
              <a:t> I didn’t have a car and was biking in Seattle while I was there last year some of you might remember. So I didn’t get to go as much as hikes in Washington as I wished,  but If I today goes well, I hope to visit a lot of places in Washington and get recommendations from you guys.</a:t>
            </a:r>
          </a:p>
          <a:p>
            <a:endParaRPr lang="en-US" dirty="0"/>
          </a:p>
          <a:p>
            <a:r>
              <a:rPr lang="en-US" dirty="0"/>
              <a:t>Also I obtained my American Citizenship in July 2023, I want to thank my parents for all that, so I could work in the Space industry without much restriction!</a:t>
            </a:r>
          </a:p>
        </p:txBody>
      </p:sp>
      <p:sp>
        <p:nvSpPr>
          <p:cNvPr id="4" name="Slide Number Placeholder 3"/>
          <p:cNvSpPr>
            <a:spLocks noGrp="1"/>
          </p:cNvSpPr>
          <p:nvPr>
            <p:ph type="sldNum" sz="quarter" idx="5"/>
          </p:nvPr>
        </p:nvSpPr>
        <p:spPr/>
        <p:txBody>
          <a:bodyPr/>
          <a:lstStyle/>
          <a:p>
            <a:fld id="{DE54F22B-1B02-4873-9C88-FE93B1047223}" type="slidenum">
              <a:rPr lang="en-US" smtClean="0"/>
              <a:t>2</a:t>
            </a:fld>
            <a:endParaRPr lang="en-US"/>
          </a:p>
        </p:txBody>
      </p:sp>
    </p:spTree>
    <p:extLst>
      <p:ext uri="{BB962C8B-B14F-4D97-AF65-F5344CB8AC3E}">
        <p14:creationId xmlns:p14="http://schemas.microsoft.com/office/powerpoint/2010/main" val="383525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modeled Measurements from the GNSS antennas to find the position of the quad.</a:t>
            </a:r>
          </a:p>
          <a:p>
            <a:endParaRPr lang="en-US" dirty="0"/>
          </a:p>
          <a:p>
            <a:r>
              <a:rPr lang="en-US" dirty="0"/>
              <a:t>Here is the schematic of the GNSS antennas. There is one big reference antenna in the field, acting as an inertial reference frame.  Although it actually is not inertial, since it is rotating with the Earth, but the inertial sensor isn’t </a:t>
            </a:r>
            <a:r>
              <a:rPr lang="en-US" dirty="0" err="1"/>
              <a:t>sophisiticated</a:t>
            </a:r>
            <a:r>
              <a:rPr lang="en-US" dirty="0"/>
              <a:t> enough to know that, so I was able to assume that it is inertial.</a:t>
            </a:r>
          </a:p>
          <a:p>
            <a:endParaRPr lang="en-US" dirty="0"/>
          </a:p>
          <a:p>
            <a:endParaRPr lang="en-US" dirty="0"/>
          </a:p>
          <a:p>
            <a:endParaRPr lang="en-US" dirty="0"/>
          </a:p>
          <a:p>
            <a:r>
              <a:rPr lang="en-US" dirty="0"/>
              <a:t>And two additional antennas are attached to the drone at its center. </a:t>
            </a:r>
          </a:p>
          <a:p>
            <a:endParaRPr lang="en-US" dirty="0"/>
          </a:p>
          <a:p>
            <a:endParaRPr lang="en-US" dirty="0"/>
          </a:p>
          <a:p>
            <a:r>
              <a:rPr lang="en-US" dirty="0"/>
              <a:t>So in reality and if the drone was flying and receiving GNSS measurements, the actual drone would receive according to this diagram. The position of the primary antenna in reference to the fixed antenna, </a:t>
            </a:r>
            <a:r>
              <a:rPr lang="en-US" dirty="0" err="1"/>
              <a:t>rp</a:t>
            </a:r>
            <a:r>
              <a:rPr lang="en-US" dirty="0"/>
              <a:t>, and also the position of the secondary antenna in reference to the primary antenna, </a:t>
            </a:r>
            <a:r>
              <a:rPr lang="en-US" dirty="0" err="1"/>
              <a:t>rb</a:t>
            </a:r>
            <a:endParaRPr lang="en-US" dirty="0"/>
          </a:p>
          <a:p>
            <a:endParaRPr lang="en-US" dirty="0"/>
          </a:p>
          <a:p>
            <a:r>
              <a:rPr lang="en-US" dirty="0"/>
              <a:t>This measurement was emulated in the MATLAB simulation by taking the current actual position of the drone, adding antenna locations on the drone, and adding some noise.</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13</a:t>
            </a:fld>
            <a:endParaRPr lang="en-US"/>
          </a:p>
        </p:txBody>
      </p:sp>
    </p:spTree>
    <p:extLst>
      <p:ext uri="{BB962C8B-B14F-4D97-AF65-F5344CB8AC3E}">
        <p14:creationId xmlns:p14="http://schemas.microsoft.com/office/powerpoint/2010/main" val="240111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eqeuation</a:t>
            </a:r>
            <a:r>
              <a:rPr lang="en-US" dirty="0"/>
              <a:t> of model for IMU </a:t>
            </a:r>
            <a:r>
              <a:rPr lang="en-US" dirty="0" err="1"/>
              <a:t>measurments</a:t>
            </a:r>
            <a:r>
              <a:rPr lang="en-US" dirty="0"/>
              <a:t>.  The accelerometer measurement accounts for the </a:t>
            </a:r>
            <a:r>
              <a:rPr lang="en-US" dirty="0" err="1"/>
              <a:t>accleartion</a:t>
            </a:r>
            <a:r>
              <a:rPr lang="en-US" dirty="0"/>
              <a:t> of itself, gravity and the bias noted as </a:t>
            </a:r>
            <a:r>
              <a:rPr lang="en-US" dirty="0" err="1"/>
              <a:t>ba</a:t>
            </a:r>
            <a:r>
              <a:rPr lang="en-US" dirty="0"/>
              <a:t> and noise Va.</a:t>
            </a:r>
          </a:p>
          <a:p>
            <a:endParaRPr lang="en-US" dirty="0"/>
          </a:p>
          <a:p>
            <a:r>
              <a:rPr lang="en-US" dirty="0"/>
              <a:t>The </a:t>
            </a:r>
            <a:r>
              <a:rPr lang="en-US" dirty="0" err="1"/>
              <a:t>accleartion</a:t>
            </a:r>
            <a:r>
              <a:rPr lang="en-US" dirty="0"/>
              <a:t> term is defined in the equation below, the regular </a:t>
            </a:r>
            <a:r>
              <a:rPr lang="en-US" dirty="0" err="1"/>
              <a:t>asccleartion</a:t>
            </a:r>
            <a:r>
              <a:rPr lang="en-US" dirty="0"/>
              <a:t> equation lot of you know, but for this, I assumed the origin of the </a:t>
            </a:r>
            <a:r>
              <a:rPr lang="en-US" dirty="0" err="1"/>
              <a:t>acclearomter</a:t>
            </a:r>
            <a:r>
              <a:rPr lang="en-US" dirty="0"/>
              <a:t> was fixed to the origin of the Body, which </a:t>
            </a:r>
            <a:r>
              <a:rPr lang="en-US" dirty="0" err="1"/>
              <a:t>cancles</a:t>
            </a:r>
            <a:r>
              <a:rPr lang="en-US" dirty="0"/>
              <a:t> out these terms.</a:t>
            </a:r>
          </a:p>
          <a:p>
            <a:endParaRPr lang="en-US" dirty="0"/>
          </a:p>
          <a:p>
            <a:endParaRPr lang="en-US" dirty="0"/>
          </a:p>
          <a:p>
            <a:endParaRPr lang="en-US" dirty="0"/>
          </a:p>
          <a:p>
            <a:endParaRPr lang="en-US" dirty="0"/>
          </a:p>
          <a:p>
            <a:r>
              <a:rPr lang="en-US" dirty="0"/>
              <a:t>So essentially this FB  bar omega b bar equation is what defined the IMU model.</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14</a:t>
            </a:fld>
            <a:endParaRPr lang="en-US"/>
          </a:p>
        </p:txBody>
      </p:sp>
    </p:spTree>
    <p:extLst>
      <p:ext uri="{BB962C8B-B14F-4D97-AF65-F5344CB8AC3E}">
        <p14:creationId xmlns:p14="http://schemas.microsoft.com/office/powerpoint/2010/main" val="400435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here that the drone </a:t>
            </a:r>
            <a:r>
              <a:rPr lang="en-US" dirty="0" err="1"/>
              <a:t>fooloows</a:t>
            </a:r>
            <a:r>
              <a:rPr lang="en-US" dirty="0"/>
              <a:t> a certain trajectory and the x-axis or the red line always points towards the direction of travel of the drone.</a:t>
            </a:r>
          </a:p>
          <a:p>
            <a:endParaRPr lang="en-US" dirty="0"/>
          </a:p>
          <a:p>
            <a:endParaRPr lang="en-US" dirty="0"/>
          </a:p>
          <a:p>
            <a:r>
              <a:rPr lang="en-US" dirty="0"/>
              <a:t>After seeing the controllers working well in the simulation,  I now moved on to implementing a path finding algorithm on C++</a:t>
            </a:r>
          </a:p>
        </p:txBody>
      </p:sp>
      <p:sp>
        <p:nvSpPr>
          <p:cNvPr id="4" name="Slide Number Placeholder 3"/>
          <p:cNvSpPr>
            <a:spLocks noGrp="1"/>
          </p:cNvSpPr>
          <p:nvPr>
            <p:ph type="sldNum" sz="quarter" idx="5"/>
          </p:nvPr>
        </p:nvSpPr>
        <p:spPr/>
        <p:txBody>
          <a:bodyPr/>
          <a:lstStyle/>
          <a:p>
            <a:fld id="{DE54F22B-1B02-4873-9C88-FE93B1047223}" type="slidenum">
              <a:rPr lang="en-US" smtClean="0"/>
              <a:t>15</a:t>
            </a:fld>
            <a:endParaRPr lang="en-US"/>
          </a:p>
        </p:txBody>
      </p:sp>
    </p:spTree>
    <p:extLst>
      <p:ext uri="{BB962C8B-B14F-4D97-AF65-F5344CB8AC3E}">
        <p14:creationId xmlns:p14="http://schemas.microsoft.com/office/powerpoint/2010/main" val="247421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16</a:t>
            </a:fld>
            <a:endParaRPr lang="en-US"/>
          </a:p>
        </p:txBody>
      </p:sp>
    </p:spTree>
    <p:extLst>
      <p:ext uri="{BB962C8B-B14F-4D97-AF65-F5344CB8AC3E}">
        <p14:creationId xmlns:p14="http://schemas.microsoft.com/office/powerpoint/2010/main" val="186937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F7C66-0EBB-0AB9-83AC-A1E931335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7C320-B429-3837-5337-F07C09ABB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70656-F083-B5A8-8BF2-BB1B16AF9CEA}"/>
              </a:ext>
            </a:extLst>
          </p:cNvPr>
          <p:cNvSpPr>
            <a:spLocks noGrp="1"/>
          </p:cNvSpPr>
          <p:nvPr>
            <p:ph type="body" idx="1"/>
          </p:nvPr>
        </p:nvSpPr>
        <p:spPr/>
        <p:txBody>
          <a:bodyPr/>
          <a:lstStyle/>
          <a:p>
            <a:r>
              <a:rPr lang="en-US" dirty="0"/>
              <a:t>There were three options I considered. Depth First </a:t>
            </a:r>
            <a:r>
              <a:rPr lang="en-US" dirty="0" err="1"/>
              <a:t>Serach</a:t>
            </a:r>
            <a:r>
              <a:rPr lang="en-US" dirty="0"/>
              <a:t> DFS, Dijkstra’s algorithm and A* method. </a:t>
            </a:r>
          </a:p>
          <a:p>
            <a:endParaRPr lang="en-US" dirty="0"/>
          </a:p>
          <a:p>
            <a:r>
              <a:rPr lang="en-US" dirty="0"/>
              <a:t>How I chose one algorithm to implement was based the two </a:t>
            </a:r>
            <a:r>
              <a:rPr lang="en-US" dirty="0" err="1"/>
              <a:t>criterias</a:t>
            </a:r>
            <a:r>
              <a:rPr lang="en-US" dirty="0"/>
              <a:t>.</a:t>
            </a:r>
          </a:p>
          <a:p>
            <a:r>
              <a:rPr lang="en-US" dirty="0"/>
              <a:t>The number of nodes explored, number of nodes in path. If I explain what the picture on all the way to the right is, I think it will help understand the first criteria.</a:t>
            </a:r>
          </a:p>
          <a:p>
            <a:endParaRPr lang="en-US" dirty="0"/>
          </a:p>
          <a:p>
            <a:r>
              <a:rPr lang="en-US" dirty="0"/>
              <a:t>Say a field can be gridded into cells and mapped into nodes. Like the picture you see all the way to the right. The nodes exists at the </a:t>
            </a:r>
            <a:r>
              <a:rPr lang="en-US" dirty="0" err="1"/>
              <a:t>vcenter</a:t>
            </a:r>
            <a:r>
              <a:rPr lang="en-US" dirty="0"/>
              <a:t> of each rectangular cells. The red cells represent obstacles that the drone cannot go to.</a:t>
            </a:r>
          </a:p>
          <a:p>
            <a:endParaRPr lang="en-US" dirty="0"/>
          </a:p>
          <a:p>
            <a:r>
              <a:rPr lang="en-US" dirty="0"/>
              <a:t>This sort of mapping of a field is what was provided for the actual competition. The professor gave us the 3D occupancy grid that represented the actual field that the drone flew on. </a:t>
            </a:r>
          </a:p>
          <a:p>
            <a:endParaRPr lang="en-US" dirty="0"/>
          </a:p>
          <a:p>
            <a:r>
              <a:rPr lang="en-US" dirty="0"/>
              <a:t>So for selecting an algorithm, I used a much smaller scale and simpler 2D occupancy grid that you are seeing right here on the top right. </a:t>
            </a:r>
          </a:p>
          <a:p>
            <a:endParaRPr lang="en-US" dirty="0"/>
          </a:p>
          <a:p>
            <a:r>
              <a:rPr lang="en-US" dirty="0"/>
              <a:t>So back to talking about the criteria. Starting with the first criteria, So the three </a:t>
            </a:r>
            <a:r>
              <a:rPr lang="en-US" dirty="0" err="1"/>
              <a:t>algorithsm</a:t>
            </a:r>
            <a:r>
              <a:rPr lang="en-US" dirty="0"/>
              <a:t> have different ways of selecting which cells or nodes should be explored or not. And sometimes that algorithm could explore multiple “incorrect path” before it finds the “correct path”  or other times the algorithm is smart enough to weed out certain cells right away to find the “CORRECT” path instantly  without exploring other “incorrect paths”. Definitely I should prefer the latter situation, so that’s what the first criteria measures. </a:t>
            </a:r>
          </a:p>
          <a:p>
            <a:endParaRPr lang="en-US" dirty="0"/>
          </a:p>
          <a:p>
            <a:r>
              <a:rPr lang="en-US" dirty="0"/>
              <a:t>For the second one, it’s a much simpler criteria, that is the determined path has to be the shortest possible way, since this competition is time sensitive. For example, say if both the DFS algorithm and A* algorithm explored the same number of nodes to find its path, but obviously I would choose A* because the path it found is much shorter than the one found by DFS.</a:t>
            </a:r>
          </a:p>
          <a:p>
            <a:endParaRPr lang="en-US" dirty="0"/>
          </a:p>
          <a:p>
            <a:r>
              <a:rPr lang="en-US" dirty="0"/>
              <a:t>So with those criteria and also clearly seen from these pictures, </a:t>
            </a:r>
          </a:p>
          <a:p>
            <a:r>
              <a:rPr lang="en-US" dirty="0"/>
              <a:t>I coded all of them in C++ and tested them in the 2D test occupancy grid</a:t>
            </a:r>
          </a:p>
          <a:p>
            <a:r>
              <a:rPr lang="en-US" dirty="0"/>
              <a:t>The A* method was the most efficient path finding algorithm that explores the lest number of nodes and had least number of nodes in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will see how the C++ A* algorithm I worked on  looks like in the game engine simulation I was provided to work with. </a:t>
            </a:r>
          </a:p>
          <a:p>
            <a:endParaRPr lang="en-US" dirty="0"/>
          </a:p>
          <a:p>
            <a:endParaRPr lang="en-US" dirty="0"/>
          </a:p>
        </p:txBody>
      </p:sp>
      <p:sp>
        <p:nvSpPr>
          <p:cNvPr id="4" name="Slide Number Placeholder 3">
            <a:extLst>
              <a:ext uri="{FF2B5EF4-FFF2-40B4-BE49-F238E27FC236}">
                <a16:creationId xmlns:a16="http://schemas.microsoft.com/office/drawing/2014/main" id="{93B62FE3-516A-41E8-9003-F01A9CB16BC8}"/>
              </a:ext>
            </a:extLst>
          </p:cNvPr>
          <p:cNvSpPr>
            <a:spLocks noGrp="1"/>
          </p:cNvSpPr>
          <p:nvPr>
            <p:ph type="sldNum" sz="quarter" idx="5"/>
          </p:nvPr>
        </p:nvSpPr>
        <p:spPr/>
        <p:txBody>
          <a:bodyPr/>
          <a:lstStyle/>
          <a:p>
            <a:fld id="{DE54F22B-1B02-4873-9C88-FE93B1047223}" type="slidenum">
              <a:rPr lang="en-US" smtClean="0"/>
              <a:t>17</a:t>
            </a:fld>
            <a:endParaRPr lang="en-US"/>
          </a:p>
        </p:txBody>
      </p:sp>
    </p:spTree>
    <p:extLst>
      <p:ext uri="{BB962C8B-B14F-4D97-AF65-F5344CB8AC3E}">
        <p14:creationId xmlns:p14="http://schemas.microsoft.com/office/powerpoint/2010/main" val="2679080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18</a:t>
            </a:fld>
            <a:endParaRPr lang="en-US"/>
          </a:p>
        </p:txBody>
      </p:sp>
    </p:spTree>
    <p:extLst>
      <p:ext uri="{BB962C8B-B14F-4D97-AF65-F5344CB8AC3E}">
        <p14:creationId xmlns:p14="http://schemas.microsoft.com/office/powerpoint/2010/main" val="421520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course this competition was a team effort, and I could not have completed this project without my teammates. </a:t>
            </a:r>
          </a:p>
          <a:p>
            <a:endParaRPr lang="en-US" dirty="0"/>
          </a:p>
          <a:p>
            <a:r>
              <a:rPr lang="en-US" dirty="0"/>
              <a:t>The best part about having teammates is getting help from each other. When I was struggling with my part of work, my teammates had conversations with me about the relevant topics or concepts that my code pertained too. And while talking to them I would notice errors to my code. Or sometimes they would simply look at it and notice small bugs as a third person, which I didn’t notice at all by myself. We would also talk to each other give feedback to how certain codes can be better implemented, each of us would incorporate that.</a:t>
            </a:r>
          </a:p>
          <a:p>
            <a:endParaRPr lang="en-US" dirty="0"/>
          </a:p>
          <a:p>
            <a:r>
              <a:rPr lang="en-US" dirty="0"/>
              <a:t>I really like that and I knew the feedback would help the team, so at the beginning of this team project, I told my teammates that our team  should try to communicate with each other as often as possible whether that’s text, zoom meetings or in-person meetings, so that we all will be comfortable with each other and exchange feedback and not be afraid to get or give help to each other. Our response to that was having a in-person meeting at least twice a week, we would also talk after lectures, and I really like the meetings because since we are all in the same space giving feedback was much easier than sending a text or email. And also spending time together in person also pulled the team together to work with each other even more closely. </a:t>
            </a:r>
          </a:p>
          <a:p>
            <a:endParaRPr lang="en-US" dirty="0"/>
          </a:p>
          <a:p>
            <a:r>
              <a:rPr lang="en-US" dirty="0"/>
              <a:t>I think it worked really well and we got a good result because of it. </a:t>
            </a:r>
          </a:p>
          <a:p>
            <a:endParaRPr lang="en-US" dirty="0"/>
          </a:p>
          <a:p>
            <a:r>
              <a:rPr lang="en-US" dirty="0"/>
              <a:t>I also notice the idea of active communication and feedback is one of the Blue’s </a:t>
            </a:r>
            <a:r>
              <a:rPr lang="en-US" dirty="0" err="1"/>
              <a:t>leadesrship</a:t>
            </a:r>
            <a:r>
              <a:rPr lang="en-US" dirty="0"/>
              <a:t> principle, “Embrace Team Blue” so I wanted to point this out. </a:t>
            </a:r>
          </a:p>
          <a:p>
            <a:endParaRPr lang="en-US" dirty="0"/>
          </a:p>
          <a:p>
            <a:endParaRPr lang="en-US" dirty="0"/>
          </a:p>
          <a:p>
            <a:r>
              <a:rPr lang="en-US" dirty="0"/>
              <a:t>And a short side note,  I contributed to the team with my experience in GIT. I am very thankful that I struggled with GIT at Blue for a few month while I was there. None of my teammates knew how to use Git at first, so I was able to help the team set up Git repository, help if any members had issues with Git. I was glad I could do that for the team.</a:t>
            </a:r>
          </a:p>
        </p:txBody>
      </p:sp>
      <p:sp>
        <p:nvSpPr>
          <p:cNvPr id="4" name="Slide Number Placeholder 3"/>
          <p:cNvSpPr>
            <a:spLocks noGrp="1"/>
          </p:cNvSpPr>
          <p:nvPr>
            <p:ph type="sldNum" sz="quarter" idx="5"/>
          </p:nvPr>
        </p:nvSpPr>
        <p:spPr/>
        <p:txBody>
          <a:bodyPr/>
          <a:lstStyle/>
          <a:p>
            <a:fld id="{DE54F22B-1B02-4873-9C88-FE93B1047223}" type="slidenum">
              <a:rPr lang="en-US" smtClean="0"/>
              <a:t>19</a:t>
            </a:fld>
            <a:endParaRPr lang="en-US"/>
          </a:p>
        </p:txBody>
      </p:sp>
    </p:spTree>
    <p:extLst>
      <p:ext uri="{BB962C8B-B14F-4D97-AF65-F5344CB8AC3E}">
        <p14:creationId xmlns:p14="http://schemas.microsoft.com/office/powerpoint/2010/main" val="2177967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wanted to point this project out, because this course really felt like the software development process through SIL at Blue. Though this one is much smaller scale but it was more hands on for me since I got to develop most of the simulation and implement C++ code myself. I think these skills are super for this GNC engineering Early Career position that requires knowledge in </a:t>
            </a:r>
            <a:r>
              <a:rPr lang="en-US" dirty="0" err="1"/>
              <a:t>Dyanmics</a:t>
            </a:r>
            <a:r>
              <a:rPr lang="en-US" dirty="0"/>
              <a:t>, classical control theory, MATLAB, C+++ , </a:t>
            </a:r>
            <a:r>
              <a:rPr lang="en-US" dirty="0" err="1"/>
              <a:t>communicatation</a:t>
            </a:r>
            <a:r>
              <a:rPr lang="en-US" dirty="0"/>
              <a:t> skills, etc.</a:t>
            </a:r>
          </a:p>
          <a:p>
            <a:r>
              <a:rPr lang="en-US" dirty="0"/>
              <a:t>I hope this explained why this experience helps me prove I will be a good for this position.</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20</a:t>
            </a:fld>
            <a:endParaRPr lang="en-US"/>
          </a:p>
        </p:txBody>
      </p:sp>
    </p:spTree>
    <p:extLst>
      <p:ext uri="{BB962C8B-B14F-4D97-AF65-F5344CB8AC3E}">
        <p14:creationId xmlns:p14="http://schemas.microsoft.com/office/powerpoint/2010/main" val="919679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see here is the field, which was just a netted area on top of the school’s parking garage. The drone is flying inside the netted area and moves itself towards the ballons. Here you see that it </a:t>
            </a:r>
            <a:r>
              <a:rPr lang="en-US" dirty="0" err="1"/>
              <a:t>manuevers</a:t>
            </a:r>
            <a:r>
              <a:rPr lang="en-US" dirty="0"/>
              <a:t> towards the ground, and that’s because there is an imaginary wall, so it had to go below the wall. There are other imaginary obstacles in this field. And you see that it tries to return to an ending spot by going around obstacles again. </a:t>
            </a:r>
          </a:p>
        </p:txBody>
      </p:sp>
      <p:sp>
        <p:nvSpPr>
          <p:cNvPr id="4" name="Slide Number Placeholder 3"/>
          <p:cNvSpPr>
            <a:spLocks noGrp="1"/>
          </p:cNvSpPr>
          <p:nvPr>
            <p:ph type="sldNum" sz="quarter" idx="5"/>
          </p:nvPr>
        </p:nvSpPr>
        <p:spPr/>
        <p:txBody>
          <a:bodyPr/>
          <a:lstStyle/>
          <a:p>
            <a:fld id="{DE54F22B-1B02-4873-9C88-FE93B1047223}" type="slidenum">
              <a:rPr lang="en-US" smtClean="0"/>
              <a:t>21</a:t>
            </a:fld>
            <a:endParaRPr lang="en-US"/>
          </a:p>
        </p:txBody>
      </p:sp>
    </p:spTree>
    <p:extLst>
      <p:ext uri="{BB962C8B-B14F-4D97-AF65-F5344CB8AC3E}">
        <p14:creationId xmlns:p14="http://schemas.microsoft.com/office/powerpoint/2010/main" val="72249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23</a:t>
            </a:fld>
            <a:endParaRPr lang="en-US"/>
          </a:p>
        </p:txBody>
      </p:sp>
    </p:spTree>
    <p:extLst>
      <p:ext uri="{BB962C8B-B14F-4D97-AF65-F5344CB8AC3E}">
        <p14:creationId xmlns:p14="http://schemas.microsoft.com/office/powerpoint/2010/main" val="159507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as NGC or GNC </a:t>
            </a:r>
            <a:r>
              <a:rPr lang="en-US" dirty="0" err="1"/>
              <a:t>eningeering</a:t>
            </a:r>
            <a:r>
              <a:rPr lang="en-US" dirty="0"/>
              <a:t> summer intern at Sandia National Laboratories. I am doing almost exactly the same thing I had done at Blue, which was working with MATLAB and </a:t>
            </a:r>
            <a:r>
              <a:rPr lang="en-US" dirty="0" err="1"/>
              <a:t>Simulkink</a:t>
            </a:r>
            <a:r>
              <a:rPr lang="en-US" dirty="0"/>
              <a:t> Simulation of a flight vehicle.</a:t>
            </a:r>
          </a:p>
          <a:p>
            <a:r>
              <a:rPr lang="en-US" dirty="0"/>
              <a:t>Before that I worked at  Blue as a GNC engineering intern in the New Shepard team in 2023 Fall as you guys know. There is a picture of me </a:t>
            </a:r>
            <a:r>
              <a:rPr lang="en-US" dirty="0" err="1"/>
              <a:t>infornt</a:t>
            </a:r>
            <a:r>
              <a:rPr lang="en-US" dirty="0"/>
              <a:t> of the moon lander.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2022 Summer, I worked at Samsung Austin Semiconductors, working on projects to facilitate technician’s work process. Although I was hired as a mechanical engineering intern, I was given a computer science task. I have never created a website before, I had no experience with JAVA, HTML, CSS, and SQL. But I learned in for two months during internship, and at the end I was able to create a website and excel VBA tool for the </a:t>
            </a:r>
            <a:r>
              <a:rPr lang="en-US" dirty="0" err="1"/>
              <a:t>tehcnicians</a:t>
            </a:r>
            <a:r>
              <a:rPr lang="en-US" dirty="0"/>
              <a:t> that saved 1 hour for the </a:t>
            </a:r>
            <a:r>
              <a:rPr lang="en-US" dirty="0" err="1"/>
              <a:t>tehcnicans</a:t>
            </a:r>
            <a:r>
              <a:rPr lang="en-US" dirty="0"/>
              <a:t> every shift. Although this experience here doesn’t directly match with the requirements for GNC engineering, but I like to at least briefly mention this internship because it displays my grit. Despite being thrown into a completely unexpected work and something I had no experience in, I appreciated that I got a chance to learn these new languages and did my best to produce a product. And I did deliver something for the team at the end. I am proud of that and I think it also aligns with one of the Blue’s leadership principle: “Deliver Results” ,which states that leaders show grit despite adversaries and barriers to deliver a quality result in time. That one is a picture at a lunch with interns friends at Samsung</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before Samsung my first internship was at Trane Technologies, an HVAC company, and I worked to improve technician’s work process there as well. I was working with copper pipes and trying to qualify a new component for AC and heating installation machines like the picture you see there. The last picture is a weather control room at Trane. </a:t>
            </a:r>
            <a:r>
              <a:rPr lang="en-US" dirty="0" err="1"/>
              <a:t>Tha</a:t>
            </a:r>
            <a:r>
              <a:rPr lang="en-US" dirty="0"/>
              <a:t> t room goes through four seasons in such a short amount of time. I think it goes through the cycle in only about two weeks. It snows, gets hot and rains to emulate the weather conditions outside, my component was getting tested in that room so I went in to go check I thought that was really cool so I  put that picture.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did a mandatory military service in Korea from 2018 to 2020 when I still had the Korean citizenship, I just wanted put that there to explain my gap in education during those years.</a:t>
            </a:r>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3</a:t>
            </a:fld>
            <a:endParaRPr lang="en-US"/>
          </a:p>
        </p:txBody>
      </p:sp>
    </p:spTree>
    <p:extLst>
      <p:ext uri="{BB962C8B-B14F-4D97-AF65-F5344CB8AC3E}">
        <p14:creationId xmlns:p14="http://schemas.microsoft.com/office/powerpoint/2010/main" val="40582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join Blue because it shares my professional goa, which is to benefit our entire society. In my previous internships, the magnitude of impact  that I realized an engineer could have and the </a:t>
            </a:r>
            <a:r>
              <a:rPr lang="en-US" dirty="0" err="1"/>
              <a:t>apperication</a:t>
            </a:r>
            <a:r>
              <a:rPr lang="en-US" dirty="0"/>
              <a:t> I received for helping technicians was so rewarding that I wanted to seek bigger work that benefit a greater society. I believe the best way to do so for me is by facilitating space travel. Because of global warming, I sincerely believe we have to reach out to space to find new </a:t>
            </a:r>
            <a:r>
              <a:rPr lang="en-US" dirty="0" err="1"/>
              <a:t>resoiurces</a:t>
            </a:r>
            <a:r>
              <a:rPr lang="en-US" dirty="0"/>
              <a:t> and new habitat. Also, I love nature, I like seeing them as I said before. I want all my families to see it, my friends to see it, and all the future generation to see what I saw. I don’t want Earth to change, I want to conserve it. Putting my effort into it </a:t>
            </a:r>
            <a:r>
              <a:rPr lang="en-US" dirty="0" err="1"/>
              <a:t>wil</a:t>
            </a:r>
            <a:r>
              <a:rPr lang="en-US" dirty="0"/>
              <a:t> help everyone in the world.</a:t>
            </a:r>
          </a:p>
          <a:p>
            <a:endParaRPr lang="en-US" dirty="0"/>
          </a:p>
          <a:p>
            <a:endParaRPr lang="en-US" dirty="0"/>
          </a:p>
          <a:p>
            <a:r>
              <a:rPr lang="en-US" dirty="0"/>
              <a:t>That’s exactly the mission Blue Origin has. Blue </a:t>
            </a:r>
            <a:r>
              <a:rPr lang="en-US" dirty="0" err="1"/>
              <a:t>distinghishes</a:t>
            </a:r>
            <a:r>
              <a:rPr lang="en-US" dirty="0"/>
              <a:t> itself from all the other space companies in that aspect. It emphasizes the </a:t>
            </a:r>
            <a:r>
              <a:rPr lang="en-US" dirty="0" err="1"/>
              <a:t>bnefit</a:t>
            </a:r>
            <a:r>
              <a:rPr lang="en-US" dirty="0"/>
              <a:t> of Earth rather than pure </a:t>
            </a:r>
            <a:r>
              <a:rPr lang="en-US" dirty="0" err="1"/>
              <a:t>exicitement</a:t>
            </a:r>
            <a:r>
              <a:rPr lang="en-US" dirty="0"/>
              <a:t> of </a:t>
            </a:r>
            <a:r>
              <a:rPr lang="en-US" dirty="0" err="1"/>
              <a:t>spce</a:t>
            </a:r>
            <a:r>
              <a:rPr lang="en-US" dirty="0"/>
              <a:t>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one of the Blue’s leadership principle, which is “Passion for our Mission”,  as that principle explains, it is the Mission or the goal in our career or life, that motivates and drives people to put efforts to and produce results., so I think it’s important for both the company and myself to have that common goal to produce anything meaningful. </a:t>
            </a:r>
          </a:p>
          <a:p>
            <a:endParaRPr lang="en-US" dirty="0"/>
          </a:p>
          <a:p>
            <a:endParaRPr lang="en-US" dirty="0"/>
          </a:p>
          <a:p>
            <a:endParaRPr lang="en-US" dirty="0"/>
          </a:p>
          <a:p>
            <a:endParaRPr lang="en-US" dirty="0"/>
          </a:p>
          <a:p>
            <a:r>
              <a:rPr lang="en-US" dirty="0"/>
              <a:t> And I can contribute to that effort with my knowledge in GNC engineering. My master’s emphasis is in </a:t>
            </a:r>
            <a:r>
              <a:rPr lang="en-US" dirty="0" err="1"/>
              <a:t>constorls</a:t>
            </a:r>
            <a:r>
              <a:rPr lang="en-US" dirty="0"/>
              <a:t> and aerospace, and my courses  and internship experiences has been geared towards it.</a:t>
            </a:r>
          </a:p>
          <a:p>
            <a:endParaRPr lang="en-US" dirty="0"/>
          </a:p>
          <a:p>
            <a:endParaRPr lang="en-US" dirty="0"/>
          </a:p>
          <a:p>
            <a:endParaRPr lang="en-US" dirty="0"/>
          </a:p>
          <a:p>
            <a:r>
              <a:rPr lang="en-US" dirty="0"/>
              <a:t>In addition, I understand Blue has a very supportive environment. While I was there last year, my mentor Phil, was always hands on and guiding me through my project. I learned a lot from him regarding using MALTAB </a:t>
            </a:r>
            <a:r>
              <a:rPr lang="en-US" dirty="0" err="1"/>
              <a:t>simuloink</a:t>
            </a:r>
            <a:r>
              <a:rPr lang="en-US" dirty="0"/>
              <a:t> especially GIT, Also with Tony he was always responsive to any questions I had, I felt comfortable asking him to do a 1on1s and ask for any guidance. Of course I think Jeff and Ethan in office created a very comfortable and fun environment in office, and also they were always open to me asking questions and having 1 on1s. I really like that supportive environment. Besides that the people in HR, Sara </a:t>
            </a:r>
            <a:r>
              <a:rPr lang="en-US" dirty="0" err="1"/>
              <a:t>Ralaeigh</a:t>
            </a:r>
            <a:r>
              <a:rPr lang="en-US" dirty="0"/>
              <a:t> and Chad here were all helpful and sometimes I felt they were truly </a:t>
            </a:r>
            <a:r>
              <a:rPr lang="en-US" dirty="0" err="1"/>
              <a:t>tring</a:t>
            </a:r>
            <a:r>
              <a:rPr lang="en-US" dirty="0"/>
              <a:t> to help me advance in my career.</a:t>
            </a:r>
            <a:br>
              <a:rPr lang="en-US" dirty="0"/>
            </a:br>
            <a:endParaRPr lang="en-US" dirty="0"/>
          </a:p>
          <a:p>
            <a:endParaRPr lang="en-US" dirty="0"/>
          </a:p>
          <a:p>
            <a:r>
              <a:rPr lang="en-US" dirty="0"/>
              <a:t>I </a:t>
            </a:r>
            <a:r>
              <a:rPr lang="en-US" dirty="0" err="1"/>
              <a:t>wante</a:t>
            </a:r>
            <a:r>
              <a:rPr lang="en-US" dirty="0"/>
              <a:t> to be part of all that again and I hope today’s presentation could qualify me for it.</a:t>
            </a:r>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4</a:t>
            </a:fld>
            <a:endParaRPr lang="en-US"/>
          </a:p>
        </p:txBody>
      </p:sp>
    </p:spTree>
    <p:extLst>
      <p:ext uri="{BB962C8B-B14F-4D97-AF65-F5344CB8AC3E}">
        <p14:creationId xmlns:p14="http://schemas.microsoft.com/office/powerpoint/2010/main" val="3341893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project I want to present is the Drone project I did in Aerial Robotics course last semester. This was a team competition that consisted of three people per team. The goal was to create an algorithm for the drone that would find the fastest routes to targets. The targets were balloons placed on a field, which you will see soon. And the drone had to pop the balloons by flying through them to confirm that it reached the targets. There were also imaginary obstacles that the drone had to go </a:t>
            </a:r>
            <a:r>
              <a:rPr lang="en-US" dirty="0" err="1"/>
              <a:t>around,and</a:t>
            </a:r>
            <a:r>
              <a:rPr lang="en-US" dirty="0"/>
              <a:t> lastly the algorithm should have worked both in a simulation environment and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competition, each team would timed on how fast it pops two ballons from a designated starting point and returns to another </a:t>
            </a:r>
            <a:r>
              <a:rPr lang="en-US" dirty="0" err="1"/>
              <a:t>desginated</a:t>
            </a:r>
            <a:r>
              <a:rPr lang="en-US" dirty="0"/>
              <a:t> end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 picture of the drone, or the quadrotor that we implemented our algorithm on.  Here is a picture of my proud teammates!</a:t>
            </a:r>
          </a:p>
          <a:p>
            <a:endParaRPr lang="en-US" dirty="0"/>
          </a:p>
          <a:p>
            <a:r>
              <a:rPr lang="en-US" dirty="0"/>
              <a:t>For spoilers, We were one of the two teams that successfully flew the </a:t>
            </a:r>
            <a:r>
              <a:rPr lang="en-US" dirty="0" err="1"/>
              <a:t>dorne</a:t>
            </a:r>
            <a:r>
              <a:rPr lang="en-US" dirty="0"/>
              <a:t> in real life and ended up placing 2</a:t>
            </a:r>
            <a:r>
              <a:rPr lang="en-US" baseline="30000" dirty="0"/>
              <a:t>nd</a:t>
            </a:r>
            <a:r>
              <a:rPr lang="en-US" dirty="0"/>
              <a:t> in the competition.</a:t>
            </a:r>
          </a:p>
          <a:p>
            <a:endParaRPr lang="en-US" dirty="0"/>
          </a:p>
          <a:p>
            <a:r>
              <a:rPr lang="en-US" dirty="0"/>
              <a:t>Before I begin explaining my work, I will start by showing the result of my team’s work together!</a:t>
            </a:r>
          </a:p>
        </p:txBody>
      </p:sp>
      <p:sp>
        <p:nvSpPr>
          <p:cNvPr id="4" name="Slide Number Placeholder 3"/>
          <p:cNvSpPr>
            <a:spLocks noGrp="1"/>
          </p:cNvSpPr>
          <p:nvPr>
            <p:ph type="sldNum" sz="quarter" idx="5"/>
          </p:nvPr>
        </p:nvSpPr>
        <p:spPr/>
        <p:txBody>
          <a:bodyPr/>
          <a:lstStyle/>
          <a:p>
            <a:fld id="{DE54F22B-1B02-4873-9C88-FE93B1047223}" type="slidenum">
              <a:rPr lang="en-US" smtClean="0"/>
              <a:t>6</a:t>
            </a:fld>
            <a:endParaRPr lang="en-US"/>
          </a:p>
        </p:txBody>
      </p:sp>
    </p:spTree>
    <p:extLst>
      <p:ext uri="{BB962C8B-B14F-4D97-AF65-F5344CB8AC3E}">
        <p14:creationId xmlns:p14="http://schemas.microsoft.com/office/powerpoint/2010/main" val="202557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before we actually worked on the algorithm to do all that, Each of us first developed a simulation that would simulate the Drone’s flight behaviors on MATLAB.</a:t>
            </a:r>
          </a:p>
          <a:p>
            <a:endParaRPr lang="en-US" dirty="0"/>
          </a:p>
          <a:p>
            <a:r>
              <a:rPr lang="en-US" dirty="0"/>
              <a:t>I first modeled the drone’s dynamics  with 4 ODE.</a:t>
            </a:r>
          </a:p>
          <a:p>
            <a:endParaRPr lang="en-US" dirty="0"/>
          </a:p>
          <a:p>
            <a:r>
              <a:rPr lang="en-US" dirty="0"/>
              <a:t>The first equation was the velocity, which is just defined here.</a:t>
            </a:r>
          </a:p>
          <a:p>
            <a:endParaRPr lang="en-US" dirty="0"/>
          </a:p>
          <a:p>
            <a:r>
              <a:rPr lang="en-US" dirty="0"/>
              <a:t>The dynamic equation for the acceleration was determined by the forces acting on the drone. Here is the gravity acting on the drone. The second term is the upward force exerted by the fan onto the quad which keeps the drone up in the air, and we have four of those. We have the drag force acting against the motion of the quad at the end. Lastly, any disturbance force was modeled as a noise.</a:t>
            </a:r>
          </a:p>
          <a:p>
            <a:endParaRPr lang="en-US" dirty="0"/>
          </a:p>
          <a:p>
            <a:r>
              <a:rPr lang="en-US" dirty="0"/>
              <a:t>The third equation is for the angular acceleration. This is what you get if you take the derivative of angular velocity. Nb term is the torque combination caused by the propellers. Specifically, </a:t>
            </a:r>
            <a:r>
              <a:rPr lang="en-US" dirty="0" err="1"/>
              <a:t>NB_i</a:t>
            </a:r>
            <a:r>
              <a:rPr lang="en-US" dirty="0"/>
              <a:t> is the torque caused by the propeller acting against the air, so it makes the drone spin on its own axis, like this. The R cross F term is the torque caused by the thrust force that keeps the drone in air, which could make the quad flip over.</a:t>
            </a:r>
          </a:p>
          <a:p>
            <a:endParaRPr lang="en-US" dirty="0"/>
          </a:p>
          <a:p>
            <a:r>
              <a:rPr lang="en-US" dirty="0"/>
              <a:t>Lastly, I have the equation for the change in the attitude matrix. Notice I used the full rotation matrix to avoid singularities or gimbal lock, instead of Euler angles.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8</a:t>
            </a:fld>
            <a:endParaRPr lang="en-US"/>
          </a:p>
        </p:txBody>
      </p:sp>
    </p:spTree>
    <p:extLst>
      <p:ext uri="{BB962C8B-B14F-4D97-AF65-F5344CB8AC3E}">
        <p14:creationId xmlns:p14="http://schemas.microsoft.com/office/powerpoint/2010/main" val="273946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schematic of the control system I was simulating for. I used two controllers, one for trajectory control and another for an attitude control. PD controllers were implemented for both.</a:t>
            </a:r>
          </a:p>
          <a:p>
            <a:endParaRPr lang="en-US" dirty="0"/>
          </a:p>
          <a:p>
            <a:r>
              <a:rPr lang="en-US" dirty="0"/>
              <a:t>R star is the position of the drone, x star is the position of the x-axis of the drone’s body frame.</a:t>
            </a:r>
          </a:p>
          <a:p>
            <a:endParaRPr lang="en-US" dirty="0"/>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9</a:t>
            </a:fld>
            <a:endParaRPr lang="en-US"/>
          </a:p>
        </p:txBody>
      </p:sp>
    </p:spTree>
    <p:extLst>
      <p:ext uri="{BB962C8B-B14F-4D97-AF65-F5344CB8AC3E}">
        <p14:creationId xmlns:p14="http://schemas.microsoft.com/office/powerpoint/2010/main" val="318735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But Before actually implementing PD controllers, a basic PD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controller in this figure for this </a:t>
            </a:r>
            <a:r>
              <a:rPr lang="en-US" b="0" i="0" dirty="0" err="1">
                <a:solidFill>
                  <a:srgbClr val="495365"/>
                </a:solidFill>
                <a:effectLst/>
                <a:highlight>
                  <a:srgbClr val="FFFFFF"/>
                </a:highlight>
                <a:latin typeface="Arial" panose="020B0604020202020204" pitchFamily="34" charset="0"/>
              </a:rPr>
              <a:t>systmem</a:t>
            </a:r>
            <a:r>
              <a:rPr lang="en-US" b="0" i="0" dirty="0">
                <a:solidFill>
                  <a:srgbClr val="495365"/>
                </a:solidFill>
                <a:effectLst/>
                <a:highlight>
                  <a:srgbClr val="FFFFFF"/>
                </a:highlight>
                <a:latin typeface="Arial" panose="020B0604020202020204" pitchFamily="34" charset="0"/>
              </a:rPr>
              <a:t> was tuned to see how P and D gains affect the system behavior. </a:t>
            </a:r>
          </a:p>
          <a:p>
            <a:pPr algn="l" rtl="0"/>
            <a:endParaRPr lang="en-US" b="0" i="0" dirty="0">
              <a:solidFill>
                <a:srgbClr val="495365"/>
              </a:solidFill>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goal of this exercise was to make the closed loop system’s unit step response to have less than 0.25 seconds</a:t>
            </a:r>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Arial" panose="020B0604020202020204" pitchFamily="34" charset="0"/>
              </a:rPr>
              <a:t>of rise time (Tr), less than 30 % of over shoot (Po), and less than 2 seconds of settling time (Ts)</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to within 2 % of reference value. .This figure shows the step response of</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the closed loop system with the a specific gains I chose. </a:t>
            </a:r>
            <a:br>
              <a:rPr lang="en-US" b="0" i="0" dirty="0">
                <a:solidFill>
                  <a:srgbClr val="495365"/>
                </a:solidFill>
                <a:effectLst/>
                <a:highlight>
                  <a:srgbClr val="FFFFFF"/>
                </a:highlight>
                <a:latin typeface="Lato" panose="020F0502020204030203" pitchFamily="34" charset="0"/>
              </a:rPr>
            </a:br>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Talk about how does PD affects the behavior*******************</a:t>
            </a:r>
          </a:p>
          <a:p>
            <a:pPr algn="l" rtl="0"/>
            <a:r>
              <a:rPr lang="en-US" b="0" i="0" dirty="0">
                <a:solidFill>
                  <a:srgbClr val="495365"/>
                </a:solidFill>
                <a:effectLst/>
                <a:highlight>
                  <a:srgbClr val="FFFFFF"/>
                </a:highlight>
                <a:latin typeface="Lato" panose="020F0502020204030203" pitchFamily="34" charset="0"/>
              </a:rPr>
              <a:t>Increasing P gain generally increases the speed of response say the reduce rise time and also reduces the </a:t>
            </a:r>
            <a:r>
              <a:rPr lang="en-US" b="0" i="0" dirty="0" err="1">
                <a:solidFill>
                  <a:srgbClr val="495365"/>
                </a:solidFill>
                <a:effectLst/>
                <a:highlight>
                  <a:srgbClr val="FFFFFF"/>
                </a:highlight>
                <a:latin typeface="Lato" panose="020F0502020204030203" pitchFamily="34" charset="0"/>
              </a:rPr>
              <a:t>setlting</a:t>
            </a:r>
            <a:r>
              <a:rPr lang="en-US" b="0" i="0" dirty="0">
                <a:solidFill>
                  <a:srgbClr val="495365"/>
                </a:solidFill>
                <a:effectLst/>
                <a:highlight>
                  <a:srgbClr val="FFFFFF"/>
                </a:highlight>
                <a:latin typeface="Lato" panose="020F0502020204030203" pitchFamily="34" charset="0"/>
              </a:rPr>
              <a:t> time.</a:t>
            </a:r>
          </a:p>
          <a:p>
            <a:pPr algn="l" rtl="0"/>
            <a:endParaRPr lang="en-US" b="0" i="0" dirty="0">
              <a:solidFill>
                <a:srgbClr val="495365"/>
              </a:solidFill>
              <a:effectLst/>
              <a:highlight>
                <a:srgbClr val="FFFFFF"/>
              </a:highlight>
              <a:latin typeface="Lato" panose="020F0502020204030203" pitchFamily="34" charset="0"/>
            </a:endParaRPr>
          </a:p>
          <a:p>
            <a:pPr algn="l" rtl="0"/>
            <a:r>
              <a:rPr lang="en-US" b="0" i="0" dirty="0">
                <a:solidFill>
                  <a:srgbClr val="495365"/>
                </a:solidFill>
                <a:effectLst/>
                <a:highlight>
                  <a:srgbClr val="FFFFFF"/>
                </a:highlight>
                <a:latin typeface="Lato" panose="020F0502020204030203" pitchFamily="34" charset="0"/>
              </a:rPr>
              <a:t>The D gain generally decreases overshoot, but also makes it more sensitive to noise and errors.</a:t>
            </a:r>
          </a:p>
          <a:p>
            <a:pPr algn="l" rtl="0"/>
            <a:endParaRPr lang="en-US" b="0" i="0" dirty="0">
              <a:solidFill>
                <a:srgbClr val="495365"/>
              </a:solidFill>
              <a:effectLst/>
              <a:highlight>
                <a:srgbClr val="FFFFFF"/>
              </a:highlight>
              <a:latin typeface="Lato" panose="020F0502020204030203" pitchFamily="34" charset="0"/>
            </a:endParaRPr>
          </a:p>
          <a:p>
            <a:pPr algn="l" rtl="0"/>
            <a:endParaRPr lang="en-US" b="0" i="0" dirty="0">
              <a:solidFill>
                <a:srgbClr val="495365"/>
              </a:solidFill>
              <a:effectLst/>
              <a:highlight>
                <a:srgbClr val="FFFFFF"/>
              </a:highlight>
              <a:latin typeface="Lato" panose="020F0502020204030203" pitchFamily="34" charset="0"/>
            </a:endParaRPr>
          </a:p>
          <a:p>
            <a:pPr algn="l" rt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4F22B-1B02-4873-9C88-FE93B1047223}" type="slidenum">
              <a:rPr lang="en-US" smtClean="0"/>
              <a:t>10</a:t>
            </a:fld>
            <a:endParaRPr lang="en-US"/>
          </a:p>
        </p:txBody>
      </p:sp>
    </p:spTree>
    <p:extLst>
      <p:ext uri="{BB962C8B-B14F-4D97-AF65-F5344CB8AC3E}">
        <p14:creationId xmlns:p14="http://schemas.microsoft.com/office/powerpoint/2010/main" val="207069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p:cNvSpPr>
            <a:spLocks noGrp="1"/>
          </p:cNvSpPr>
          <p:nvPr>
            <p:ph type="sldNum" sz="quarter" idx="5"/>
          </p:nvPr>
        </p:nvSpPr>
        <p:spPr/>
        <p:txBody>
          <a:bodyPr/>
          <a:lstStyle/>
          <a:p>
            <a:fld id="{DE54F22B-1B02-4873-9C88-FE93B1047223}" type="slidenum">
              <a:rPr lang="en-US" smtClean="0"/>
              <a:t>11</a:t>
            </a:fld>
            <a:endParaRPr lang="en-US"/>
          </a:p>
        </p:txBody>
      </p:sp>
    </p:spTree>
    <p:extLst>
      <p:ext uri="{BB962C8B-B14F-4D97-AF65-F5344CB8AC3E}">
        <p14:creationId xmlns:p14="http://schemas.microsoft.com/office/powerpoint/2010/main" val="124115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E02CB-8023-14C8-F9CC-206C04114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4ED7A-2691-CECC-C1D9-19075B190B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17C53-86CF-C86E-5A83-BE29AF01BA46}"/>
              </a:ext>
            </a:extLst>
          </p:cNvPr>
          <p:cNvSpPr>
            <a:spLocks noGrp="1"/>
          </p:cNvSpPr>
          <p:nvPr>
            <p:ph type="body" idx="1"/>
          </p:nvPr>
        </p:nvSpPr>
        <p:spPr/>
        <p:txBody>
          <a:bodyPr/>
          <a:lstStyle/>
          <a:p>
            <a:r>
              <a:rPr lang="en-US" dirty="0"/>
              <a:t>For The actual tuning of attitude controller was really hard, because P and D gains were in matrix form for the </a:t>
            </a:r>
            <a:r>
              <a:rPr lang="en-US" dirty="0" err="1"/>
              <a:t>attiude</a:t>
            </a:r>
            <a:r>
              <a:rPr lang="en-US" dirty="0"/>
              <a:t>. I tuned it until the drone followed a desired circular and a designated height as closely as possible in a MATLAB simulation. Also I wanted the quad’s front to face the center of the circle throughout the flight.</a:t>
            </a:r>
          </a:p>
          <a:p>
            <a:endParaRPr lang="en-US" dirty="0"/>
          </a:p>
          <a:p>
            <a:r>
              <a:rPr lang="en-US" dirty="0"/>
              <a:t>In the left figure, you see the trajectory of the drone in the simulation as a blue line. It isn’t a perfect circle, but it kind of looks like a circle. The red arrows show you the direction of the quad’s “x-axis” or I can say the front of the quad. We see that mostly, it is facing towards the center of the circle. In the right figure, the goal was to get the drone to fly at 0 m, but I got as close as 0.15 m. </a:t>
            </a:r>
          </a:p>
        </p:txBody>
      </p:sp>
      <p:sp>
        <p:nvSpPr>
          <p:cNvPr id="4" name="Slide Number Placeholder 3">
            <a:extLst>
              <a:ext uri="{FF2B5EF4-FFF2-40B4-BE49-F238E27FC236}">
                <a16:creationId xmlns:a16="http://schemas.microsoft.com/office/drawing/2014/main" id="{F0307F01-E38B-1731-083F-091ED61685DC}"/>
              </a:ext>
            </a:extLst>
          </p:cNvPr>
          <p:cNvSpPr>
            <a:spLocks noGrp="1"/>
          </p:cNvSpPr>
          <p:nvPr>
            <p:ph type="sldNum" sz="quarter" idx="5"/>
          </p:nvPr>
        </p:nvSpPr>
        <p:spPr/>
        <p:txBody>
          <a:bodyPr/>
          <a:lstStyle/>
          <a:p>
            <a:fld id="{DE54F22B-1B02-4873-9C88-FE93B1047223}" type="slidenum">
              <a:rPr lang="en-US" smtClean="0"/>
              <a:t>12</a:t>
            </a:fld>
            <a:endParaRPr lang="en-US"/>
          </a:p>
        </p:txBody>
      </p:sp>
    </p:spTree>
    <p:extLst>
      <p:ext uri="{BB962C8B-B14F-4D97-AF65-F5344CB8AC3E}">
        <p14:creationId xmlns:p14="http://schemas.microsoft.com/office/powerpoint/2010/main" val="46556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972-862B-9A34-71F7-9368031E0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5D77B-D91A-624A-32B9-2FC878AE3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80A11-447E-E869-8770-0871D9F48DF2}"/>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6FFE16B2-0660-ACB9-F82B-BD6594AB8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F60F-D17A-FEDD-A2BA-97F0AC9ECFF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24836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40F-EC73-E656-8FFD-EE67075BE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20C04-9837-A783-3BDB-77A1D3F3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8D96E-0B9A-661A-11E5-D82327F24359}"/>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FDD820CA-7B9A-BF4E-C2D4-8051DF54D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80A7-0BD5-97A4-AA32-DAB4E92079B0}"/>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85945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E60F0-1F1E-1181-5D3E-4A84DB261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65DA0-FC06-A266-F09F-A4A5F3B57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9B0C7-9AE8-279B-0AC6-04FAAD18BBFC}"/>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AC85C0F0-A608-D8CD-866B-DB7722F66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10A2-CCEC-50D8-D1C7-7DD768BA1ED5}"/>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358756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73F-8322-ADFA-700F-4102E33A9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838C7-8125-0F67-ED95-93B963CB4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49786-4579-8E9B-8457-66D682B50CB1}"/>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D7087633-4162-7BC4-079F-EAEB0805D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5791-0A2A-2F90-D491-E3F8765B031E}"/>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80256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85BA-E7B6-75F5-FE72-6A0ABDBDE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1FE423-69AC-8937-F677-BB68610FD1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2361E-BA08-2A6C-9552-BA888020AC41}"/>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9AFA5BAE-D3B8-2437-8A8D-87295491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869C-6B37-488B-6DF9-203AC406BB3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11725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68-C22F-75E4-8136-948ADD729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22EF9-D909-CF24-3C77-E5EC3F1CE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4A15-9BC8-2CD3-5F43-7E6FEAC8C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6D2B0-57DD-F212-7261-9B6A517188D5}"/>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6" name="Footer Placeholder 5">
            <a:extLst>
              <a:ext uri="{FF2B5EF4-FFF2-40B4-BE49-F238E27FC236}">
                <a16:creationId xmlns:a16="http://schemas.microsoft.com/office/drawing/2014/main" id="{7BF31C62-3CA0-58AF-06CC-19C6C0C8A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B42C1-46A0-B19F-963C-E35F36F6A049}"/>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33508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2A30-E4F9-CD68-D811-ED0D46125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F14E2-B1C3-D2A4-C0F8-FF85F6A94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F6C1E-D99D-5A06-5846-1CF2365F6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7CA50-C8E6-F5FF-E69B-7BDFA8C3A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9AAC-18B6-0604-2D69-7C90324EE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AAAAA-CA6F-5A13-F008-D536895CDCEB}"/>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8" name="Footer Placeholder 7">
            <a:extLst>
              <a:ext uri="{FF2B5EF4-FFF2-40B4-BE49-F238E27FC236}">
                <a16:creationId xmlns:a16="http://schemas.microsoft.com/office/drawing/2014/main" id="{95169500-DB71-3307-2848-1087727A7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E41E5-4527-9C34-DDB3-DE8DB0C7F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153524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31F6-75CD-AD8F-2213-F271F40DF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F40BC-B494-7353-1310-682CAA8699BF}"/>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4" name="Footer Placeholder 3">
            <a:extLst>
              <a:ext uri="{FF2B5EF4-FFF2-40B4-BE49-F238E27FC236}">
                <a16:creationId xmlns:a16="http://schemas.microsoft.com/office/drawing/2014/main" id="{EF5D0B5B-B68A-056C-9B69-5903A1295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D59AD-A91C-83AC-EBC8-B95772A1ACD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63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9E418-59CE-8B76-EE13-87A78885DD06}"/>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3" name="Footer Placeholder 2">
            <a:extLst>
              <a:ext uri="{FF2B5EF4-FFF2-40B4-BE49-F238E27FC236}">
                <a16:creationId xmlns:a16="http://schemas.microsoft.com/office/drawing/2014/main" id="{D85E939C-DBA1-23FE-DD13-B787880EC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D2689-632E-7594-B348-B750E7E22A72}"/>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5056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B29-E6D6-7338-2CC6-6EB923CC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EF46-40A9-FE78-9645-2883967D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EEB8B-4DD2-389F-D086-3A1DDBE6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CF316-7B74-F997-2CB4-1EEA9E0282AF}"/>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6" name="Footer Placeholder 5">
            <a:extLst>
              <a:ext uri="{FF2B5EF4-FFF2-40B4-BE49-F238E27FC236}">
                <a16:creationId xmlns:a16="http://schemas.microsoft.com/office/drawing/2014/main" id="{89E37BB3-2725-54E5-2CBC-E1349E7DD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0CE88-14E9-6687-ED23-E9FE50E9212D}"/>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42789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42DA-B26D-671E-4D6D-94E515F1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73F29-6A84-5AF3-1A20-08A06A6CB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29B74-512A-4F80-FC1E-FD7B84AF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F4BDA-B39C-4D27-537C-7525DEBBD7D8}"/>
              </a:ext>
            </a:extLst>
          </p:cNvPr>
          <p:cNvSpPr>
            <a:spLocks noGrp="1"/>
          </p:cNvSpPr>
          <p:nvPr>
            <p:ph type="dt" sz="half" idx="10"/>
          </p:nvPr>
        </p:nvSpPr>
        <p:spPr/>
        <p:txBody>
          <a:bodyPr/>
          <a:lstStyle/>
          <a:p>
            <a:fld id="{2DD1A09F-72C4-4411-97A4-913FDB3DE689}" type="datetimeFigureOut">
              <a:rPr lang="en-US" smtClean="0"/>
              <a:t>10/26/2024</a:t>
            </a:fld>
            <a:endParaRPr lang="en-US"/>
          </a:p>
        </p:txBody>
      </p:sp>
      <p:sp>
        <p:nvSpPr>
          <p:cNvPr id="6" name="Footer Placeholder 5">
            <a:extLst>
              <a:ext uri="{FF2B5EF4-FFF2-40B4-BE49-F238E27FC236}">
                <a16:creationId xmlns:a16="http://schemas.microsoft.com/office/drawing/2014/main" id="{4CB2C035-E6AB-E910-8EED-16454420A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9BBE-DDE9-7B62-125D-346286042C3A}"/>
              </a:ext>
            </a:extLst>
          </p:cNvPr>
          <p:cNvSpPr>
            <a:spLocks noGrp="1"/>
          </p:cNvSpPr>
          <p:nvPr>
            <p:ph type="sldNum" sz="quarter" idx="12"/>
          </p:nvPr>
        </p:nvSpPr>
        <p:spPr/>
        <p:txBody>
          <a:bodyPr/>
          <a:lstStyle/>
          <a:p>
            <a:fld id="{9A469A86-436F-4F0E-A8F2-78B28DE7B97A}" type="slidenum">
              <a:rPr lang="en-US" smtClean="0"/>
              <a:t>‹#›</a:t>
            </a:fld>
            <a:endParaRPr lang="en-US"/>
          </a:p>
        </p:txBody>
      </p:sp>
    </p:spTree>
    <p:extLst>
      <p:ext uri="{BB962C8B-B14F-4D97-AF65-F5344CB8AC3E}">
        <p14:creationId xmlns:p14="http://schemas.microsoft.com/office/powerpoint/2010/main" val="28355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5AA06-1381-2D0F-12E5-47EAC4DF9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77223-7321-9A88-9C30-A7197B8EE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E694-2642-1D8B-F77D-612615322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D1A09F-72C4-4411-97A4-913FDB3DE689}" type="datetimeFigureOut">
              <a:rPr lang="en-US" smtClean="0"/>
              <a:t>10/26/2024</a:t>
            </a:fld>
            <a:endParaRPr lang="en-US"/>
          </a:p>
        </p:txBody>
      </p:sp>
      <p:sp>
        <p:nvSpPr>
          <p:cNvPr id="5" name="Footer Placeholder 4">
            <a:extLst>
              <a:ext uri="{FF2B5EF4-FFF2-40B4-BE49-F238E27FC236}">
                <a16:creationId xmlns:a16="http://schemas.microsoft.com/office/drawing/2014/main" id="{DB025FA4-3F19-10A6-0B21-C3E98FF74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0EB896-C6C3-2AF7-41FB-A12D9F154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69A86-436F-4F0E-A8F2-78B28DE7B97A}" type="slidenum">
              <a:rPr lang="en-US" smtClean="0"/>
              <a:t>‹#›</a:t>
            </a:fld>
            <a:endParaRPr lang="en-US"/>
          </a:p>
        </p:txBody>
      </p:sp>
    </p:spTree>
    <p:extLst>
      <p:ext uri="{BB962C8B-B14F-4D97-AF65-F5344CB8AC3E}">
        <p14:creationId xmlns:p14="http://schemas.microsoft.com/office/powerpoint/2010/main" val="3827804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2.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8.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57FF-DB61-497A-AC4A-965D8ACA2A63}"/>
              </a:ext>
            </a:extLst>
          </p:cNvPr>
          <p:cNvSpPr>
            <a:spLocks noGrp="1"/>
          </p:cNvSpPr>
          <p:nvPr>
            <p:ph type="ctrTitle"/>
          </p:nvPr>
        </p:nvSpPr>
        <p:spPr>
          <a:xfrm>
            <a:off x="838200" y="451381"/>
            <a:ext cx="10512552" cy="4066540"/>
          </a:xfrm>
        </p:spPr>
        <p:txBody>
          <a:bodyPr anchor="b">
            <a:normAutofit/>
          </a:bodyPr>
          <a:lstStyle/>
          <a:p>
            <a:pPr algn="l"/>
            <a:r>
              <a:rPr lang="en-US" sz="6600"/>
              <a:t>Bonsuck Koo</a:t>
            </a:r>
          </a:p>
        </p:txBody>
      </p:sp>
      <p:sp>
        <p:nvSpPr>
          <p:cNvPr id="3" name="Subtitle 2">
            <a:extLst>
              <a:ext uri="{FF2B5EF4-FFF2-40B4-BE49-F238E27FC236}">
                <a16:creationId xmlns:a16="http://schemas.microsoft.com/office/drawing/2014/main" id="{778EC0FB-4AC1-5D89-4F7A-522416A17047}"/>
              </a:ext>
            </a:extLst>
          </p:cNvPr>
          <p:cNvSpPr>
            <a:spLocks noGrp="1"/>
          </p:cNvSpPr>
          <p:nvPr>
            <p:ph type="subTitle" idx="1"/>
          </p:nvPr>
        </p:nvSpPr>
        <p:spPr>
          <a:xfrm>
            <a:off x="838199" y="4983276"/>
            <a:ext cx="10512552" cy="1126680"/>
          </a:xfrm>
        </p:spPr>
        <p:txBody>
          <a:bodyPr>
            <a:normAutofit/>
          </a:bodyPr>
          <a:lstStyle/>
          <a:p>
            <a:pPr algn="l"/>
            <a:r>
              <a:rPr lang="en-US" dirty="0"/>
              <a:t>New Graduate Rotation Program– Guidance, Navigation &amp; Control</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30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F4F6-E5D2-F981-B8B2-0B97B9C97756}"/>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Diagram&#10;&#10;Description automatically generated">
            <a:extLst>
              <a:ext uri="{FF2B5EF4-FFF2-40B4-BE49-F238E27FC236}">
                <a16:creationId xmlns:a16="http://schemas.microsoft.com/office/drawing/2014/main" id="{4337AD7A-3E9B-1CF6-9467-A061C70BCB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38" y="2998349"/>
            <a:ext cx="4423648" cy="861302"/>
          </a:xfrm>
        </p:spPr>
      </p:pic>
      <p:pic>
        <p:nvPicPr>
          <p:cNvPr id="7" name="Picture 6" descr="Chart&#10;&#10;Description automatically generated with medium confidence">
            <a:extLst>
              <a:ext uri="{FF2B5EF4-FFF2-40B4-BE49-F238E27FC236}">
                <a16:creationId xmlns:a16="http://schemas.microsoft.com/office/drawing/2014/main" id="{0B5D8D74-8FED-CFAC-2933-37A55811B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554" y="1405060"/>
            <a:ext cx="7382446" cy="5087815"/>
          </a:xfrm>
          <a:prstGeom prst="rect">
            <a:avLst/>
          </a:prstGeom>
        </p:spPr>
      </p:pic>
    </p:spTree>
    <p:extLst>
      <p:ext uri="{BB962C8B-B14F-4D97-AF65-F5344CB8AC3E}">
        <p14:creationId xmlns:p14="http://schemas.microsoft.com/office/powerpoint/2010/main" val="270730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DA-EFFE-9E5B-ED07-BC1F4105E40E}"/>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12" name="TextBox 11">
            <a:extLst>
              <a:ext uri="{FF2B5EF4-FFF2-40B4-BE49-F238E27FC236}">
                <a16:creationId xmlns:a16="http://schemas.microsoft.com/office/drawing/2014/main" id="{94E57F35-F1F1-18A1-1DBF-A0739B3FE113}"/>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61DDE3E5-F0D4-2886-CCFF-8ECF7CC86DB5}"/>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8" name="Picture 7" descr="A graph of a circular object with red lines&#10;&#10;Description automatically generated">
            <a:extLst>
              <a:ext uri="{FF2B5EF4-FFF2-40B4-BE49-F238E27FC236}">
                <a16:creationId xmlns:a16="http://schemas.microsoft.com/office/drawing/2014/main" id="{908260D3-3F9A-CDE1-1357-4B4AC8C47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86" y="1559844"/>
            <a:ext cx="5333333" cy="4000000"/>
          </a:xfrm>
          <a:prstGeom prst="rect">
            <a:avLst/>
          </a:prstGeom>
        </p:spPr>
      </p:pic>
      <p:pic>
        <p:nvPicPr>
          <p:cNvPr id="10" name="Picture 9" descr="A graph of a curve&#10;&#10;Description automatically generated">
            <a:extLst>
              <a:ext uri="{FF2B5EF4-FFF2-40B4-BE49-F238E27FC236}">
                <a16:creationId xmlns:a16="http://schemas.microsoft.com/office/drawing/2014/main" id="{C75FFB94-D3F1-69D8-8A24-105F552FD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961" y="1559844"/>
            <a:ext cx="5333333" cy="4000000"/>
          </a:xfrm>
          <a:prstGeom prst="rect">
            <a:avLst/>
          </a:prstGeom>
        </p:spPr>
      </p:pic>
      <p:pic>
        <p:nvPicPr>
          <p:cNvPr id="14" name="Picture 13">
            <a:extLst>
              <a:ext uri="{FF2B5EF4-FFF2-40B4-BE49-F238E27FC236}">
                <a16:creationId xmlns:a16="http://schemas.microsoft.com/office/drawing/2014/main" id="{C353C4C3-D7F9-1584-2C21-72C3839B9EC6}"/>
              </a:ext>
            </a:extLst>
          </p:cNvPr>
          <p:cNvPicPr>
            <a:picLocks noChangeAspect="1"/>
          </p:cNvPicPr>
          <p:nvPr/>
        </p:nvPicPr>
        <p:blipFill>
          <a:blip r:embed="rId5"/>
          <a:stretch>
            <a:fillRect/>
          </a:stretch>
        </p:blipFill>
        <p:spPr>
          <a:xfrm>
            <a:off x="7714197" y="5994028"/>
            <a:ext cx="1564524" cy="804613"/>
          </a:xfrm>
          <a:prstGeom prst="rect">
            <a:avLst/>
          </a:prstGeom>
        </p:spPr>
      </p:pic>
      <p:pic>
        <p:nvPicPr>
          <p:cNvPr id="18" name="Picture 17">
            <a:extLst>
              <a:ext uri="{FF2B5EF4-FFF2-40B4-BE49-F238E27FC236}">
                <a16:creationId xmlns:a16="http://schemas.microsoft.com/office/drawing/2014/main" id="{8990E628-149B-A7AB-0ACF-EB57FA46CC78}"/>
              </a:ext>
            </a:extLst>
          </p:cNvPr>
          <p:cNvPicPr>
            <a:picLocks noChangeAspect="1"/>
          </p:cNvPicPr>
          <p:nvPr/>
        </p:nvPicPr>
        <p:blipFill>
          <a:blip r:embed="rId6"/>
          <a:stretch>
            <a:fillRect/>
          </a:stretch>
        </p:blipFill>
        <p:spPr>
          <a:xfrm>
            <a:off x="1700567" y="5934670"/>
            <a:ext cx="4110378" cy="691651"/>
          </a:xfrm>
          <a:prstGeom prst="rect">
            <a:avLst/>
          </a:prstGeom>
        </p:spPr>
      </p:pic>
    </p:spTree>
    <p:extLst>
      <p:ext uri="{BB962C8B-B14F-4D97-AF65-F5344CB8AC3E}">
        <p14:creationId xmlns:p14="http://schemas.microsoft.com/office/powerpoint/2010/main" val="260188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59110-87A9-4A88-7947-9FEC48629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C7280-DAEF-F073-0490-DE4E7E519CF7}"/>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sp>
        <p:nvSpPr>
          <p:cNvPr id="12" name="TextBox 11">
            <a:extLst>
              <a:ext uri="{FF2B5EF4-FFF2-40B4-BE49-F238E27FC236}">
                <a16:creationId xmlns:a16="http://schemas.microsoft.com/office/drawing/2014/main" id="{69D6C680-64A6-185C-4F30-973ADB8871E1}"/>
              </a:ext>
            </a:extLst>
          </p:cNvPr>
          <p:cNvSpPr txBox="1"/>
          <p:nvPr/>
        </p:nvSpPr>
        <p:spPr>
          <a:xfrm>
            <a:off x="0" y="5934670"/>
            <a:ext cx="1877878" cy="923330"/>
          </a:xfrm>
          <a:prstGeom prst="rect">
            <a:avLst/>
          </a:prstGeom>
          <a:noFill/>
        </p:spPr>
        <p:txBody>
          <a:bodyPr wrap="square" rtlCol="0">
            <a:spAutoFit/>
          </a:bodyPr>
          <a:lstStyle/>
          <a:p>
            <a:pPr algn="ctr"/>
            <a:r>
              <a:rPr lang="en-US" dirty="0">
                <a:solidFill>
                  <a:srgbClr val="FF0000"/>
                </a:solidFill>
              </a:rPr>
              <a:t>Attitude Controller PD Gains</a:t>
            </a:r>
          </a:p>
        </p:txBody>
      </p:sp>
      <p:sp>
        <p:nvSpPr>
          <p:cNvPr id="13" name="TextBox 12">
            <a:extLst>
              <a:ext uri="{FF2B5EF4-FFF2-40B4-BE49-F238E27FC236}">
                <a16:creationId xmlns:a16="http://schemas.microsoft.com/office/drawing/2014/main" id="{A4C33252-606E-5933-8A3E-03FC350837A6}"/>
              </a:ext>
            </a:extLst>
          </p:cNvPr>
          <p:cNvSpPr txBox="1"/>
          <p:nvPr/>
        </p:nvSpPr>
        <p:spPr>
          <a:xfrm>
            <a:off x="5836319" y="5934670"/>
            <a:ext cx="1877878" cy="923330"/>
          </a:xfrm>
          <a:prstGeom prst="rect">
            <a:avLst/>
          </a:prstGeom>
          <a:noFill/>
        </p:spPr>
        <p:txBody>
          <a:bodyPr wrap="square" rtlCol="0">
            <a:spAutoFit/>
          </a:bodyPr>
          <a:lstStyle/>
          <a:p>
            <a:pPr algn="ctr"/>
            <a:r>
              <a:rPr lang="en-US" dirty="0">
                <a:solidFill>
                  <a:srgbClr val="FF0000"/>
                </a:solidFill>
              </a:rPr>
              <a:t>Trajectory Controller PD Gains</a:t>
            </a:r>
          </a:p>
        </p:txBody>
      </p:sp>
      <p:pic>
        <p:nvPicPr>
          <p:cNvPr id="8" name="Picture 7">
            <a:extLst>
              <a:ext uri="{FF2B5EF4-FFF2-40B4-BE49-F238E27FC236}">
                <a16:creationId xmlns:a16="http://schemas.microsoft.com/office/drawing/2014/main" id="{294EC08B-17DC-4256-A320-3D9B34360A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2986" y="1559844"/>
            <a:ext cx="5333333" cy="3999999"/>
          </a:xfrm>
          <a:prstGeom prst="rect">
            <a:avLst/>
          </a:prstGeom>
        </p:spPr>
      </p:pic>
      <p:pic>
        <p:nvPicPr>
          <p:cNvPr id="10" name="Picture 9">
            <a:extLst>
              <a:ext uri="{FF2B5EF4-FFF2-40B4-BE49-F238E27FC236}">
                <a16:creationId xmlns:a16="http://schemas.microsoft.com/office/drawing/2014/main" id="{106FC9B4-FDD6-DC4C-4529-0DE6D52956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0961" y="1559844"/>
            <a:ext cx="5333333" cy="3999999"/>
          </a:xfrm>
          <a:prstGeom prst="rect">
            <a:avLst/>
          </a:prstGeom>
        </p:spPr>
      </p:pic>
      <p:pic>
        <p:nvPicPr>
          <p:cNvPr id="24" name="Content Placeholder 11">
            <a:extLst>
              <a:ext uri="{FF2B5EF4-FFF2-40B4-BE49-F238E27FC236}">
                <a16:creationId xmlns:a16="http://schemas.microsoft.com/office/drawing/2014/main" id="{DD713035-E5B2-68EF-4DC1-6C1B5C56D2EE}"/>
              </a:ext>
            </a:extLst>
          </p:cNvPr>
          <p:cNvPicPr>
            <a:picLocks noChangeAspect="1"/>
          </p:cNvPicPr>
          <p:nvPr/>
        </p:nvPicPr>
        <p:blipFill>
          <a:blip r:embed="rId5"/>
          <a:stretch>
            <a:fillRect/>
          </a:stretch>
        </p:blipFill>
        <p:spPr>
          <a:xfrm>
            <a:off x="7533742" y="305766"/>
            <a:ext cx="3820058" cy="495369"/>
          </a:xfrm>
          <a:prstGeom prst="rect">
            <a:avLst/>
          </a:prstGeom>
        </p:spPr>
      </p:pic>
      <p:pic>
        <p:nvPicPr>
          <p:cNvPr id="25" name="Picture 24">
            <a:extLst>
              <a:ext uri="{FF2B5EF4-FFF2-40B4-BE49-F238E27FC236}">
                <a16:creationId xmlns:a16="http://schemas.microsoft.com/office/drawing/2014/main" id="{7BB226CA-883D-17C1-BDAC-C1DCCBDFE337}"/>
              </a:ext>
            </a:extLst>
          </p:cNvPr>
          <p:cNvPicPr>
            <a:picLocks noChangeAspect="1"/>
          </p:cNvPicPr>
          <p:nvPr/>
        </p:nvPicPr>
        <p:blipFill>
          <a:blip r:embed="rId6"/>
          <a:stretch>
            <a:fillRect/>
          </a:stretch>
        </p:blipFill>
        <p:spPr>
          <a:xfrm>
            <a:off x="7667110" y="797108"/>
            <a:ext cx="3553321" cy="438211"/>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CBBAD687-48EA-87AA-B577-1C79DBD94E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9205" y="6020045"/>
            <a:ext cx="1238423" cy="752580"/>
          </a:xfrm>
          <a:prstGeom prst="rect">
            <a:avLst/>
          </a:prstGeom>
        </p:spPr>
      </p:pic>
      <p:pic>
        <p:nvPicPr>
          <p:cNvPr id="4" name="Picture 3" descr="A picture containing circle&#10;&#10;Description automatically generated">
            <a:extLst>
              <a:ext uri="{FF2B5EF4-FFF2-40B4-BE49-F238E27FC236}">
                <a16:creationId xmlns:a16="http://schemas.microsoft.com/office/drawing/2014/main" id="{F53671AE-5553-7CA5-984F-4748C6128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7878" y="6045357"/>
            <a:ext cx="2934109" cy="724001"/>
          </a:xfrm>
          <a:prstGeom prst="rect">
            <a:avLst/>
          </a:prstGeom>
        </p:spPr>
      </p:pic>
    </p:spTree>
    <p:extLst>
      <p:ext uri="{BB962C8B-B14F-4D97-AF65-F5344CB8AC3E}">
        <p14:creationId xmlns:p14="http://schemas.microsoft.com/office/powerpoint/2010/main" val="257076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AF4A-B729-6254-2718-85B9BE0B97F2}"/>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9FF24539-5A1D-7FB7-3248-3BB808F75EFF}"/>
              </a:ext>
            </a:extLst>
          </p:cNvPr>
          <p:cNvSpPr>
            <a:spLocks noGrp="1"/>
          </p:cNvSpPr>
          <p:nvPr>
            <p:ph idx="1"/>
          </p:nvPr>
        </p:nvSpPr>
        <p:spPr/>
        <p:txBody>
          <a:bodyPr/>
          <a:lstStyle/>
          <a:p>
            <a:r>
              <a:rPr lang="en-US" dirty="0"/>
              <a:t>GNSS Measurements</a:t>
            </a:r>
          </a:p>
          <a:p>
            <a:pPr marL="0" indent="0">
              <a:buNone/>
            </a:pPr>
            <a:endParaRPr lang="en-US" dirty="0"/>
          </a:p>
          <a:p>
            <a:endParaRPr lang="en-US" dirty="0"/>
          </a:p>
          <a:p>
            <a:endParaRPr lang="en-US" dirty="0"/>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68B81CC1-7A4C-D01E-0650-72F4EC08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1478"/>
            <a:ext cx="6446155" cy="2779904"/>
          </a:xfrm>
          <a:prstGeom prst="rect">
            <a:avLst/>
          </a:prstGeom>
        </p:spPr>
      </p:pic>
      <p:sp>
        <p:nvSpPr>
          <p:cNvPr id="6" name="TextBox 5">
            <a:extLst>
              <a:ext uri="{FF2B5EF4-FFF2-40B4-BE49-F238E27FC236}">
                <a16:creationId xmlns:a16="http://schemas.microsoft.com/office/drawing/2014/main" id="{27523D6C-FC0C-D372-0D06-09BFE1728712}"/>
              </a:ext>
            </a:extLst>
          </p:cNvPr>
          <p:cNvSpPr txBox="1"/>
          <p:nvPr/>
        </p:nvSpPr>
        <p:spPr>
          <a:xfrm>
            <a:off x="4847434" y="5560875"/>
            <a:ext cx="2836190" cy="430887"/>
          </a:xfrm>
          <a:prstGeom prst="rect">
            <a:avLst/>
          </a:prstGeom>
          <a:noFill/>
        </p:spPr>
        <p:txBody>
          <a:bodyPr wrap="square" rtlCol="0">
            <a:spAutoFit/>
          </a:bodyPr>
          <a:lstStyle/>
          <a:p>
            <a:r>
              <a:rPr lang="en-US" sz="1100" dirty="0"/>
              <a:t>Source: ASE 497W Todd E. Humphreys; University of Texas at Austin</a:t>
            </a:r>
          </a:p>
        </p:txBody>
      </p:sp>
      <p:pic>
        <p:nvPicPr>
          <p:cNvPr id="8" name="Picture 7">
            <a:extLst>
              <a:ext uri="{FF2B5EF4-FFF2-40B4-BE49-F238E27FC236}">
                <a16:creationId xmlns:a16="http://schemas.microsoft.com/office/drawing/2014/main" id="{2EA1EF8F-0C06-3C48-A1C6-D9FD737B9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55" y="2400895"/>
            <a:ext cx="3638606" cy="4605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9D17283-C167-EE0C-C0AA-A99323946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55" y="3220999"/>
            <a:ext cx="4713248" cy="660118"/>
          </a:xfrm>
          <a:prstGeom prst="rect">
            <a:avLst/>
          </a:prstGeom>
        </p:spPr>
      </p:pic>
      <p:pic>
        <p:nvPicPr>
          <p:cNvPr id="11" name="Picture 2">
            <a:extLst>
              <a:ext uri="{FF2B5EF4-FFF2-40B4-BE49-F238E27FC236}">
                <a16:creationId xmlns:a16="http://schemas.microsoft.com/office/drawing/2014/main" id="{6191A190-DBAA-D0DA-F7EE-B86241C2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364" y="3992132"/>
            <a:ext cx="2745932" cy="20583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BA5E96-0CD4-BEFA-063B-08837CE663FA}"/>
              </a:ext>
            </a:extLst>
          </p:cNvPr>
          <p:cNvSpPr txBox="1"/>
          <p:nvPr/>
        </p:nvSpPr>
        <p:spPr>
          <a:xfrm>
            <a:off x="7627364" y="6087129"/>
            <a:ext cx="3202911"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2303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2C3-3171-F9FC-EF1B-79E873124258}"/>
              </a:ext>
            </a:extLst>
          </p:cNvPr>
          <p:cNvSpPr>
            <a:spLocks noGrp="1"/>
          </p:cNvSpPr>
          <p:nvPr>
            <p:ph type="title"/>
          </p:nvPr>
        </p:nvSpPr>
        <p:spPr/>
        <p:txBody>
          <a:bodyPr/>
          <a:lstStyle/>
          <a:p>
            <a:r>
              <a:rPr lang="en-US" dirty="0"/>
              <a:t>Aerial Robotics (Drone)</a:t>
            </a:r>
            <a:br>
              <a:rPr lang="en-US" dirty="0"/>
            </a:br>
            <a:r>
              <a:rPr lang="en-US" sz="2800" dirty="0"/>
              <a:t>Sensor Modeling</a:t>
            </a:r>
            <a:endParaRPr lang="en-US" dirty="0"/>
          </a:p>
        </p:txBody>
      </p:sp>
      <p:sp>
        <p:nvSpPr>
          <p:cNvPr id="3" name="Content Placeholder 2">
            <a:extLst>
              <a:ext uri="{FF2B5EF4-FFF2-40B4-BE49-F238E27FC236}">
                <a16:creationId xmlns:a16="http://schemas.microsoft.com/office/drawing/2014/main" id="{8F732D81-A5DA-4FBF-3845-81F263292A3C}"/>
              </a:ext>
            </a:extLst>
          </p:cNvPr>
          <p:cNvSpPr>
            <a:spLocks noGrp="1"/>
          </p:cNvSpPr>
          <p:nvPr>
            <p:ph idx="1"/>
          </p:nvPr>
        </p:nvSpPr>
        <p:spPr>
          <a:xfrm>
            <a:off x="812800" y="1825625"/>
            <a:ext cx="10515600" cy="4351338"/>
          </a:xfrm>
        </p:spPr>
        <p:txBody>
          <a:bodyPr>
            <a:normAutofit lnSpcReduction="10000"/>
          </a:bodyPr>
          <a:lstStyle/>
          <a:p>
            <a:r>
              <a:rPr lang="en-US" dirty="0"/>
              <a:t>IMU</a:t>
            </a:r>
          </a:p>
          <a:p>
            <a:pPr lvl="1"/>
            <a:r>
              <a:rPr lang="en-US" dirty="0"/>
              <a:t>Accelerometer Measurement Model</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Rate Gyro Measurement Model</a:t>
            </a:r>
          </a:p>
          <a:p>
            <a:endParaRPr lang="en-US" dirty="0"/>
          </a:p>
          <a:p>
            <a:pPr marL="0" indent="0">
              <a:buNone/>
            </a:pPr>
            <a:endParaRPr lang="en-US" dirty="0"/>
          </a:p>
        </p:txBody>
      </p:sp>
      <p:pic>
        <p:nvPicPr>
          <p:cNvPr id="5" name="Picture 4">
            <a:extLst>
              <a:ext uri="{FF2B5EF4-FFF2-40B4-BE49-F238E27FC236}">
                <a16:creationId xmlns:a16="http://schemas.microsoft.com/office/drawing/2014/main" id="{74E1C2AD-3DCC-5CD5-A177-2B4714038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35" y="2910932"/>
            <a:ext cx="4074530" cy="681929"/>
          </a:xfrm>
          <a:prstGeom prst="rect">
            <a:avLst/>
          </a:prstGeom>
        </p:spPr>
      </p:pic>
      <p:pic>
        <p:nvPicPr>
          <p:cNvPr id="7" name="Picture 6">
            <a:extLst>
              <a:ext uri="{FF2B5EF4-FFF2-40B4-BE49-F238E27FC236}">
                <a16:creationId xmlns:a16="http://schemas.microsoft.com/office/drawing/2014/main" id="{39116773-C46F-E908-4A22-A2176D8EA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64" y="4001294"/>
            <a:ext cx="8878332" cy="800127"/>
          </a:xfrm>
          <a:prstGeom prst="rect">
            <a:avLst/>
          </a:prstGeom>
        </p:spPr>
      </p:pic>
      <p:sp>
        <p:nvSpPr>
          <p:cNvPr id="8" name="TextBox 7">
            <a:extLst>
              <a:ext uri="{FF2B5EF4-FFF2-40B4-BE49-F238E27FC236}">
                <a16:creationId xmlns:a16="http://schemas.microsoft.com/office/drawing/2014/main" id="{9598FA78-5AF3-172F-14C7-77EFAF9C81E5}"/>
              </a:ext>
            </a:extLst>
          </p:cNvPr>
          <p:cNvSpPr txBox="1"/>
          <p:nvPr/>
        </p:nvSpPr>
        <p:spPr>
          <a:xfrm>
            <a:off x="4788701" y="2541256"/>
            <a:ext cx="1669467" cy="369332"/>
          </a:xfrm>
          <a:prstGeom prst="rect">
            <a:avLst/>
          </a:prstGeom>
          <a:noFill/>
        </p:spPr>
        <p:txBody>
          <a:bodyPr wrap="square" rtlCol="0">
            <a:spAutoFit/>
          </a:bodyPr>
          <a:lstStyle/>
          <a:p>
            <a:pPr algn="ctr"/>
            <a:r>
              <a:rPr lang="en-US" dirty="0">
                <a:solidFill>
                  <a:srgbClr val="FF0000"/>
                </a:solidFill>
              </a:rPr>
              <a:t>Acceleration</a:t>
            </a:r>
          </a:p>
        </p:txBody>
      </p:sp>
      <p:pic>
        <p:nvPicPr>
          <p:cNvPr id="9" name="Graphic 8" descr="Arrow: Straight with solid fill">
            <a:extLst>
              <a:ext uri="{FF2B5EF4-FFF2-40B4-BE49-F238E27FC236}">
                <a16:creationId xmlns:a16="http://schemas.microsoft.com/office/drawing/2014/main" id="{EFF83702-BFFA-948F-DDA5-EAF5F62C6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449699" y="2826561"/>
            <a:ext cx="347472" cy="347472"/>
          </a:xfrm>
          <a:prstGeom prst="rect">
            <a:avLst/>
          </a:prstGeom>
        </p:spPr>
      </p:pic>
      <p:sp>
        <p:nvSpPr>
          <p:cNvPr id="10" name="TextBox 9">
            <a:extLst>
              <a:ext uri="{FF2B5EF4-FFF2-40B4-BE49-F238E27FC236}">
                <a16:creationId xmlns:a16="http://schemas.microsoft.com/office/drawing/2014/main" id="{AA021582-6FAE-F4C7-2ED9-BCF83E6B5302}"/>
              </a:ext>
            </a:extLst>
          </p:cNvPr>
          <p:cNvSpPr txBox="1"/>
          <p:nvPr/>
        </p:nvSpPr>
        <p:spPr>
          <a:xfrm>
            <a:off x="5688685" y="3696130"/>
            <a:ext cx="1239864" cy="369332"/>
          </a:xfrm>
          <a:prstGeom prst="rect">
            <a:avLst/>
          </a:prstGeom>
          <a:noFill/>
        </p:spPr>
        <p:txBody>
          <a:bodyPr wrap="square" rtlCol="0">
            <a:spAutoFit/>
          </a:bodyPr>
          <a:lstStyle/>
          <a:p>
            <a:pPr algn="ctr"/>
            <a:r>
              <a:rPr lang="en-US" dirty="0">
                <a:solidFill>
                  <a:srgbClr val="FF0000"/>
                </a:solidFill>
              </a:rPr>
              <a:t>Gravity</a:t>
            </a:r>
          </a:p>
        </p:txBody>
      </p:sp>
      <p:pic>
        <p:nvPicPr>
          <p:cNvPr id="11" name="Graphic 10" descr="Arrow: Straight with solid fill">
            <a:extLst>
              <a:ext uri="{FF2B5EF4-FFF2-40B4-BE49-F238E27FC236}">
                <a16:creationId xmlns:a16="http://schemas.microsoft.com/office/drawing/2014/main" id="{46D5AFDF-8E96-40BE-9912-A36EAB01F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090551" y="3505135"/>
            <a:ext cx="347472" cy="347472"/>
          </a:xfrm>
          <a:prstGeom prst="rect">
            <a:avLst/>
          </a:prstGeom>
        </p:spPr>
      </p:pic>
      <p:sp>
        <p:nvSpPr>
          <p:cNvPr id="12" name="TextBox 11">
            <a:extLst>
              <a:ext uri="{FF2B5EF4-FFF2-40B4-BE49-F238E27FC236}">
                <a16:creationId xmlns:a16="http://schemas.microsoft.com/office/drawing/2014/main" id="{3445EF3B-1491-1BDE-FC51-E387A7239CE1}"/>
              </a:ext>
            </a:extLst>
          </p:cNvPr>
          <p:cNvSpPr txBox="1"/>
          <p:nvPr/>
        </p:nvSpPr>
        <p:spPr>
          <a:xfrm>
            <a:off x="6593430" y="3695714"/>
            <a:ext cx="2635920" cy="369332"/>
          </a:xfrm>
          <a:prstGeom prst="rect">
            <a:avLst/>
          </a:prstGeom>
          <a:noFill/>
        </p:spPr>
        <p:txBody>
          <a:bodyPr wrap="square" rtlCol="0">
            <a:spAutoFit/>
          </a:bodyPr>
          <a:lstStyle/>
          <a:p>
            <a:pPr algn="ctr"/>
            <a:r>
              <a:rPr lang="en-US" dirty="0">
                <a:solidFill>
                  <a:srgbClr val="FF0000"/>
                </a:solidFill>
              </a:rPr>
              <a:t>Accelerometer Noise</a:t>
            </a:r>
          </a:p>
        </p:txBody>
      </p:sp>
      <p:pic>
        <p:nvPicPr>
          <p:cNvPr id="13" name="Graphic 12" descr="Arrow: Straight with solid fill">
            <a:extLst>
              <a:ext uri="{FF2B5EF4-FFF2-40B4-BE49-F238E27FC236}">
                <a16:creationId xmlns:a16="http://schemas.microsoft.com/office/drawing/2014/main" id="{A47DE0A4-9AD5-BBBC-215E-228B080C4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31841" y="3442498"/>
            <a:ext cx="347472" cy="347472"/>
          </a:xfrm>
          <a:prstGeom prst="rect">
            <a:avLst/>
          </a:prstGeom>
        </p:spPr>
      </p:pic>
      <p:sp>
        <p:nvSpPr>
          <p:cNvPr id="14" name="TextBox 13">
            <a:extLst>
              <a:ext uri="{FF2B5EF4-FFF2-40B4-BE49-F238E27FC236}">
                <a16:creationId xmlns:a16="http://schemas.microsoft.com/office/drawing/2014/main" id="{9F2EEA81-D622-4150-3EFE-CF5D778BE738}"/>
              </a:ext>
            </a:extLst>
          </p:cNvPr>
          <p:cNvSpPr txBox="1"/>
          <p:nvPr/>
        </p:nvSpPr>
        <p:spPr>
          <a:xfrm>
            <a:off x="5981409" y="2179333"/>
            <a:ext cx="2354736" cy="646331"/>
          </a:xfrm>
          <a:prstGeom prst="rect">
            <a:avLst/>
          </a:prstGeom>
          <a:noFill/>
        </p:spPr>
        <p:txBody>
          <a:bodyPr wrap="square" rtlCol="0">
            <a:spAutoFit/>
          </a:bodyPr>
          <a:lstStyle/>
          <a:p>
            <a:pPr algn="ctr"/>
            <a:r>
              <a:rPr lang="en-US" dirty="0">
                <a:solidFill>
                  <a:srgbClr val="FF0000"/>
                </a:solidFill>
              </a:rPr>
              <a:t>Accelerometer </a:t>
            </a:r>
          </a:p>
          <a:p>
            <a:pPr algn="ctr"/>
            <a:r>
              <a:rPr lang="en-US" dirty="0">
                <a:solidFill>
                  <a:srgbClr val="FF0000"/>
                </a:solidFill>
              </a:rPr>
              <a:t>Bias</a:t>
            </a:r>
          </a:p>
        </p:txBody>
      </p:sp>
      <p:pic>
        <p:nvPicPr>
          <p:cNvPr id="15" name="Graphic 14" descr="Arrow: Straight with solid fill">
            <a:extLst>
              <a:ext uri="{FF2B5EF4-FFF2-40B4-BE49-F238E27FC236}">
                <a16:creationId xmlns:a16="http://schemas.microsoft.com/office/drawing/2014/main" id="{A1CB2D77-B559-84ED-1CF4-14A078009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985041" y="2783383"/>
            <a:ext cx="347472" cy="347472"/>
          </a:xfrm>
          <a:prstGeom prst="rect">
            <a:avLst/>
          </a:prstGeom>
        </p:spPr>
      </p:pic>
      <p:pic>
        <p:nvPicPr>
          <p:cNvPr id="17" name="Graphic 16" descr="Close with solid fill">
            <a:extLst>
              <a:ext uri="{FF2B5EF4-FFF2-40B4-BE49-F238E27FC236}">
                <a16:creationId xmlns:a16="http://schemas.microsoft.com/office/drawing/2014/main" id="{D525793B-6CEF-5594-7162-AA0987C23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0563" y="3887021"/>
            <a:ext cx="914400" cy="914400"/>
          </a:xfrm>
          <a:prstGeom prst="rect">
            <a:avLst/>
          </a:prstGeom>
        </p:spPr>
      </p:pic>
      <p:pic>
        <p:nvPicPr>
          <p:cNvPr id="18" name="Graphic 17" descr="Close with solid fill">
            <a:extLst>
              <a:ext uri="{FF2B5EF4-FFF2-40B4-BE49-F238E27FC236}">
                <a16:creationId xmlns:a16="http://schemas.microsoft.com/office/drawing/2014/main" id="{047EBA58-6B85-6E91-DA8D-DAFE8833A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433" y="3847438"/>
            <a:ext cx="914400" cy="914400"/>
          </a:xfrm>
          <a:prstGeom prst="rect">
            <a:avLst/>
          </a:prstGeom>
        </p:spPr>
      </p:pic>
      <p:pic>
        <p:nvPicPr>
          <p:cNvPr id="19" name="Graphic 18" descr="Close with solid fill">
            <a:extLst>
              <a:ext uri="{FF2B5EF4-FFF2-40B4-BE49-F238E27FC236}">
                <a16:creationId xmlns:a16="http://schemas.microsoft.com/office/drawing/2014/main" id="{592A2711-C73B-BA92-E33A-160FDEBED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0998" y="3880380"/>
            <a:ext cx="914400" cy="914400"/>
          </a:xfrm>
          <a:prstGeom prst="rect">
            <a:avLst/>
          </a:prstGeom>
        </p:spPr>
      </p:pic>
      <p:pic>
        <p:nvPicPr>
          <p:cNvPr id="20" name="Graphic 19" descr="Close with solid fill">
            <a:extLst>
              <a:ext uri="{FF2B5EF4-FFF2-40B4-BE49-F238E27FC236}">
                <a16:creationId xmlns:a16="http://schemas.microsoft.com/office/drawing/2014/main" id="{248DADFB-55B8-2ACB-D6C3-F5DDB12B5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0268" y="3847438"/>
            <a:ext cx="914400" cy="914400"/>
          </a:xfrm>
          <a:prstGeom prst="rect">
            <a:avLst/>
          </a:prstGeom>
        </p:spPr>
      </p:pic>
      <p:pic>
        <p:nvPicPr>
          <p:cNvPr id="22" name="Picture 21">
            <a:extLst>
              <a:ext uri="{FF2B5EF4-FFF2-40B4-BE49-F238E27FC236}">
                <a16:creationId xmlns:a16="http://schemas.microsoft.com/office/drawing/2014/main" id="{44004719-0E7C-4645-A60B-6078B092B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8898" y="6008730"/>
            <a:ext cx="3005021" cy="468315"/>
          </a:xfrm>
          <a:prstGeom prst="rect">
            <a:avLst/>
          </a:prstGeom>
        </p:spPr>
      </p:pic>
      <p:sp>
        <p:nvSpPr>
          <p:cNvPr id="23" name="TextBox 22">
            <a:extLst>
              <a:ext uri="{FF2B5EF4-FFF2-40B4-BE49-F238E27FC236}">
                <a16:creationId xmlns:a16="http://schemas.microsoft.com/office/drawing/2014/main" id="{99E0861A-A389-5D47-8357-A5725EE40AA1}"/>
              </a:ext>
            </a:extLst>
          </p:cNvPr>
          <p:cNvSpPr txBox="1"/>
          <p:nvPr/>
        </p:nvSpPr>
        <p:spPr>
          <a:xfrm>
            <a:off x="4788701" y="5385162"/>
            <a:ext cx="3165080" cy="406265"/>
          </a:xfrm>
          <a:prstGeom prst="rect">
            <a:avLst/>
          </a:prstGeom>
          <a:noFill/>
        </p:spPr>
        <p:txBody>
          <a:bodyPr wrap="square" rtlCol="0">
            <a:spAutoFit/>
          </a:bodyPr>
          <a:lstStyle/>
          <a:p>
            <a:pPr algn="ctr"/>
            <a:r>
              <a:rPr lang="en-US" dirty="0">
                <a:solidFill>
                  <a:srgbClr val="FF0000"/>
                </a:solidFill>
              </a:rPr>
              <a:t>Gyro Bias</a:t>
            </a:r>
          </a:p>
        </p:txBody>
      </p:sp>
      <p:pic>
        <p:nvPicPr>
          <p:cNvPr id="24" name="Graphic 23" descr="Arrow: Straight with solid fill">
            <a:extLst>
              <a:ext uri="{FF2B5EF4-FFF2-40B4-BE49-F238E27FC236}">
                <a16:creationId xmlns:a16="http://schemas.microsoft.com/office/drawing/2014/main" id="{B2533C95-71A2-8B73-7610-BBBB1F502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57324" y="5687096"/>
            <a:ext cx="382219" cy="382219"/>
          </a:xfrm>
          <a:prstGeom prst="rect">
            <a:avLst/>
          </a:prstGeom>
        </p:spPr>
      </p:pic>
      <p:sp>
        <p:nvSpPr>
          <p:cNvPr id="25" name="TextBox 24">
            <a:extLst>
              <a:ext uri="{FF2B5EF4-FFF2-40B4-BE49-F238E27FC236}">
                <a16:creationId xmlns:a16="http://schemas.microsoft.com/office/drawing/2014/main" id="{191CDC7E-3807-2606-9210-3E30CB8F4262}"/>
              </a:ext>
            </a:extLst>
          </p:cNvPr>
          <p:cNvSpPr txBox="1"/>
          <p:nvPr/>
        </p:nvSpPr>
        <p:spPr>
          <a:xfrm>
            <a:off x="6692388" y="6075921"/>
            <a:ext cx="3165080" cy="406265"/>
          </a:xfrm>
          <a:prstGeom prst="rect">
            <a:avLst/>
          </a:prstGeom>
          <a:noFill/>
        </p:spPr>
        <p:txBody>
          <a:bodyPr wrap="square" rtlCol="0">
            <a:spAutoFit/>
          </a:bodyPr>
          <a:lstStyle/>
          <a:p>
            <a:pPr algn="ctr"/>
            <a:r>
              <a:rPr lang="en-US" dirty="0">
                <a:solidFill>
                  <a:srgbClr val="FF0000"/>
                </a:solidFill>
              </a:rPr>
              <a:t>Gyro Noise</a:t>
            </a:r>
          </a:p>
        </p:txBody>
      </p:sp>
      <p:pic>
        <p:nvPicPr>
          <p:cNvPr id="26" name="Graphic 25" descr="Arrow: Straight with solid fill">
            <a:extLst>
              <a:ext uri="{FF2B5EF4-FFF2-40B4-BE49-F238E27FC236}">
                <a16:creationId xmlns:a16="http://schemas.microsoft.com/office/drawing/2014/main" id="{E6AD8981-8930-3CEE-7B7C-487FB564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46542">
            <a:off x="7329954" y="6087944"/>
            <a:ext cx="382219" cy="382219"/>
          </a:xfrm>
          <a:prstGeom prst="rect">
            <a:avLst/>
          </a:prstGeom>
        </p:spPr>
      </p:pic>
      <p:sp>
        <p:nvSpPr>
          <p:cNvPr id="27" name="TextBox 26">
            <a:extLst>
              <a:ext uri="{FF2B5EF4-FFF2-40B4-BE49-F238E27FC236}">
                <a16:creationId xmlns:a16="http://schemas.microsoft.com/office/drawing/2014/main" id="{3B7D041E-B4E6-B17D-2C2F-FAADBC827D8D}"/>
              </a:ext>
            </a:extLst>
          </p:cNvPr>
          <p:cNvSpPr txBox="1"/>
          <p:nvPr/>
        </p:nvSpPr>
        <p:spPr>
          <a:xfrm>
            <a:off x="4581764" y="6577659"/>
            <a:ext cx="2223869" cy="369332"/>
          </a:xfrm>
          <a:prstGeom prst="rect">
            <a:avLst/>
          </a:prstGeom>
          <a:noFill/>
        </p:spPr>
        <p:txBody>
          <a:bodyPr wrap="square" rtlCol="0">
            <a:spAutoFit/>
          </a:bodyPr>
          <a:lstStyle/>
          <a:p>
            <a:pPr algn="ctr"/>
            <a:r>
              <a:rPr lang="en-US" dirty="0">
                <a:solidFill>
                  <a:srgbClr val="FF0000"/>
                </a:solidFill>
              </a:rPr>
              <a:t>Angular Velocity</a:t>
            </a:r>
          </a:p>
        </p:txBody>
      </p:sp>
      <p:pic>
        <p:nvPicPr>
          <p:cNvPr id="28" name="Graphic 27" descr="Arrow: Straight with solid fill">
            <a:extLst>
              <a:ext uri="{FF2B5EF4-FFF2-40B4-BE49-F238E27FC236}">
                <a16:creationId xmlns:a16="http://schemas.microsoft.com/office/drawing/2014/main" id="{7C456B41-21AE-918D-6B19-E9AD6911F9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499613" y="6359075"/>
            <a:ext cx="347472" cy="347472"/>
          </a:xfrm>
          <a:prstGeom prst="rect">
            <a:avLst/>
          </a:prstGeom>
        </p:spPr>
      </p:pic>
    </p:spTree>
    <p:extLst>
      <p:ext uri="{BB962C8B-B14F-4D97-AF65-F5344CB8AC3E}">
        <p14:creationId xmlns:p14="http://schemas.microsoft.com/office/powerpoint/2010/main" val="25645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8CB-DED9-38B0-C6F5-2ACBC0DA38F3}"/>
              </a:ext>
            </a:extLst>
          </p:cNvPr>
          <p:cNvSpPr>
            <a:spLocks noGrp="1"/>
          </p:cNvSpPr>
          <p:nvPr>
            <p:ph type="title"/>
          </p:nvPr>
        </p:nvSpPr>
        <p:spPr/>
        <p:txBody>
          <a:bodyPr/>
          <a:lstStyle/>
          <a:p>
            <a:r>
              <a:rPr lang="en-US" dirty="0"/>
              <a:t>Aerial Robotics (Drone)</a:t>
            </a:r>
            <a:br>
              <a:rPr lang="en-US" dirty="0"/>
            </a:br>
            <a:r>
              <a:rPr lang="en-US" sz="2800" dirty="0"/>
              <a:t>Completed MATLAB Simulation</a:t>
            </a:r>
            <a:endParaRPr lang="en-US" dirty="0"/>
          </a:p>
        </p:txBody>
      </p:sp>
      <p:pic>
        <p:nvPicPr>
          <p:cNvPr id="4" name="matlabsim">
            <a:hlinkClick r:id="" action="ppaction://media"/>
            <a:extLst>
              <a:ext uri="{FF2B5EF4-FFF2-40B4-BE49-F238E27FC236}">
                <a16:creationId xmlns:a16="http://schemas.microsoft.com/office/drawing/2014/main" id="{A01F46F1-B8A2-8CF8-2663-A5F58D67A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028" y="1534430"/>
            <a:ext cx="9448800" cy="5323570"/>
          </a:xfrm>
        </p:spPr>
      </p:pic>
    </p:spTree>
    <p:extLst>
      <p:ext uri="{BB962C8B-B14F-4D97-AF65-F5344CB8AC3E}">
        <p14:creationId xmlns:p14="http://schemas.microsoft.com/office/powerpoint/2010/main" val="40229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5212-E27C-68A8-FB90-EB6519F7437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sp>
        <p:nvSpPr>
          <p:cNvPr id="3" name="Content Placeholder 2">
            <a:extLst>
              <a:ext uri="{FF2B5EF4-FFF2-40B4-BE49-F238E27FC236}">
                <a16:creationId xmlns:a16="http://schemas.microsoft.com/office/drawing/2014/main" id="{DC1FFCA5-A70F-E466-552F-BE4F36B424C8}"/>
              </a:ext>
            </a:extLst>
          </p:cNvPr>
          <p:cNvSpPr>
            <a:spLocks noGrp="1"/>
          </p:cNvSpPr>
          <p:nvPr>
            <p:ph idx="1"/>
          </p:nvPr>
        </p:nvSpPr>
        <p:spPr>
          <a:xfrm>
            <a:off x="838200" y="1506313"/>
            <a:ext cx="10515600" cy="4351338"/>
          </a:xfrm>
        </p:spPr>
        <p:txBody>
          <a:bodyPr>
            <a:normAutofit/>
          </a:bodyPr>
          <a:lstStyle/>
          <a:p>
            <a:r>
              <a:rPr lang="en-US" sz="2400" dirty="0"/>
              <a:t>Comparison of three different path finding algorithms in C++</a:t>
            </a:r>
          </a:p>
          <a:p>
            <a:pPr lvl="1"/>
            <a:r>
              <a:rPr lang="en-US" sz="2000" dirty="0"/>
              <a:t>DFS, Dijkstra’s, A*</a:t>
            </a:r>
          </a:p>
          <a:p>
            <a:pPr lvl="1"/>
            <a:r>
              <a:rPr lang="en-US" sz="2000" dirty="0"/>
              <a:t>Selection Criteria:</a:t>
            </a:r>
          </a:p>
          <a:p>
            <a:pPr marL="1257300" lvl="2" indent="-342900">
              <a:buFont typeface="+mj-lt"/>
              <a:buAutoNum type="arabicPeriod"/>
            </a:pPr>
            <a:r>
              <a:rPr lang="en-US" sz="1600" dirty="0"/>
              <a:t>Number of Nodes Explored</a:t>
            </a:r>
          </a:p>
          <a:p>
            <a:pPr marL="1257300" lvl="2" indent="-342900">
              <a:buFont typeface="+mj-lt"/>
              <a:buAutoNum type="arabicPeriod"/>
            </a:pPr>
            <a:r>
              <a:rPr lang="en-US" sz="1600" dirty="0"/>
              <a:t>Number of Nodes in path</a:t>
            </a:r>
          </a:p>
        </p:txBody>
      </p:sp>
      <p:pic>
        <p:nvPicPr>
          <p:cNvPr id="22" name="Picture 21" descr="Chart&#10;&#10;Description automatically generated">
            <a:extLst>
              <a:ext uri="{FF2B5EF4-FFF2-40B4-BE49-F238E27FC236}">
                <a16:creationId xmlns:a16="http://schemas.microsoft.com/office/drawing/2014/main" id="{049E4766-88CE-7274-70B3-98C391083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050" y="3205062"/>
            <a:ext cx="4870584" cy="3652938"/>
          </a:xfrm>
          <a:prstGeom prst="rect">
            <a:avLst/>
          </a:prstGeom>
        </p:spPr>
      </p:pic>
      <p:sp>
        <p:nvSpPr>
          <p:cNvPr id="23" name="TextBox 22">
            <a:extLst>
              <a:ext uri="{FF2B5EF4-FFF2-40B4-BE49-F238E27FC236}">
                <a16:creationId xmlns:a16="http://schemas.microsoft.com/office/drawing/2014/main" id="{E20C58A5-B099-8A00-5675-DCCEB3FC97B4}"/>
              </a:ext>
            </a:extLst>
          </p:cNvPr>
          <p:cNvSpPr txBox="1"/>
          <p:nvPr/>
        </p:nvSpPr>
        <p:spPr>
          <a:xfrm>
            <a:off x="7792094" y="4324870"/>
            <a:ext cx="2481943" cy="1169551"/>
          </a:xfrm>
          <a:prstGeom prst="rect">
            <a:avLst/>
          </a:prstGeom>
          <a:noFill/>
        </p:spPr>
        <p:txBody>
          <a:bodyPr wrap="square" rtlCol="0">
            <a:spAutoFit/>
          </a:bodyPr>
          <a:lstStyle/>
          <a:p>
            <a:pPr algn="ctr"/>
            <a:r>
              <a:rPr lang="en-US" sz="1400" dirty="0"/>
              <a:t>A field gridded into cells and mapped into nodes. Nodes are at the center of each cell. Red cells represent obstacles.</a:t>
            </a:r>
          </a:p>
        </p:txBody>
      </p:sp>
    </p:spTree>
    <p:extLst>
      <p:ext uri="{BB962C8B-B14F-4D97-AF65-F5344CB8AC3E}">
        <p14:creationId xmlns:p14="http://schemas.microsoft.com/office/powerpoint/2010/main" val="2311973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F2B90-32D8-59D8-E70A-B89F5B7C5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0E385-DCF0-8E6D-90EF-077B6E07B428}"/>
              </a:ext>
            </a:extLst>
          </p:cNvPr>
          <p:cNvSpPr>
            <a:spLocks noGrp="1"/>
          </p:cNvSpPr>
          <p:nvPr>
            <p:ph type="title"/>
          </p:nvPr>
        </p:nvSpPr>
        <p:spPr/>
        <p:txBody>
          <a:bodyPr/>
          <a:lstStyle/>
          <a:p>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a:ln>
                  <a:noFill/>
                </a:ln>
                <a:solidFill>
                  <a:prstClr val="black"/>
                </a:solidFill>
                <a:effectLst/>
                <a:uLnTx/>
                <a:uFillTx/>
                <a:latin typeface="Aptos Display" panose="02110004020202020204"/>
                <a:ea typeface="+mj-ea"/>
                <a:cs typeface="+mj-cs"/>
              </a:rPr>
              <a:t>C++: Path Finding Algorithm</a:t>
            </a:r>
            <a:endParaRPr lang="en-US" dirty="0"/>
          </a:p>
        </p:txBody>
      </p:sp>
      <p:pic>
        <p:nvPicPr>
          <p:cNvPr id="7" name="Picture 6" descr="A black screen with white text&#10;&#10;Description automatically generated">
            <a:extLst>
              <a:ext uri="{FF2B5EF4-FFF2-40B4-BE49-F238E27FC236}">
                <a16:creationId xmlns:a16="http://schemas.microsoft.com/office/drawing/2014/main" id="{552BDD6C-65CA-94C4-FE2A-D4661D94A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419" y="1902886"/>
            <a:ext cx="2161606" cy="3784308"/>
          </a:xfrm>
          <a:prstGeom prst="rect">
            <a:avLst/>
          </a:prstGeom>
        </p:spPr>
      </p:pic>
      <p:pic>
        <p:nvPicPr>
          <p:cNvPr id="9" name="Picture 8" descr="A graph with lines and dots&#10;&#10;Description automatically generated">
            <a:extLst>
              <a:ext uri="{FF2B5EF4-FFF2-40B4-BE49-F238E27FC236}">
                <a16:creationId xmlns:a16="http://schemas.microsoft.com/office/drawing/2014/main" id="{91148FBF-C27D-C13E-6C9F-BD9CEA036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02886"/>
            <a:ext cx="1767418" cy="1325563"/>
          </a:xfrm>
          <a:prstGeom prst="rect">
            <a:avLst/>
          </a:prstGeom>
        </p:spPr>
      </p:pic>
      <p:pic>
        <p:nvPicPr>
          <p:cNvPr id="13" name="Picture 12" descr="A graph with a line going up&#10;&#10;Description automatically generated">
            <a:extLst>
              <a:ext uri="{FF2B5EF4-FFF2-40B4-BE49-F238E27FC236}">
                <a16:creationId xmlns:a16="http://schemas.microsoft.com/office/drawing/2014/main" id="{062D4034-22FC-D077-B02A-DE8CEE037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5812" y="1905839"/>
            <a:ext cx="1767417" cy="132556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3151167F-2847-2B13-4B51-F86FE837CD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1658" y="1901814"/>
            <a:ext cx="1947065" cy="1920022"/>
          </a:xfrm>
          <a:prstGeom prst="rect">
            <a:avLst/>
          </a:prstGeom>
        </p:spPr>
      </p:pic>
      <p:pic>
        <p:nvPicPr>
          <p:cNvPr id="25" name="Picture 24">
            <a:extLst>
              <a:ext uri="{FF2B5EF4-FFF2-40B4-BE49-F238E27FC236}">
                <a16:creationId xmlns:a16="http://schemas.microsoft.com/office/drawing/2014/main" id="{3A80ACD3-EB42-4A35-A234-548C5A91D4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0329" y="1902885"/>
            <a:ext cx="2094521" cy="2059515"/>
          </a:xfrm>
          <a:prstGeom prst="rect">
            <a:avLst/>
          </a:prstGeom>
        </p:spPr>
      </p:pic>
      <p:pic>
        <p:nvPicPr>
          <p:cNvPr id="28" name="Picture 27" descr="A graph with a line going up&#10;&#10;Description automatically generated">
            <a:extLst>
              <a:ext uri="{FF2B5EF4-FFF2-40B4-BE49-F238E27FC236}">
                <a16:creationId xmlns:a16="http://schemas.microsoft.com/office/drawing/2014/main" id="{A9B28C24-5772-12B6-1B69-A6398FA35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5510" y="1902885"/>
            <a:ext cx="2034819" cy="1526114"/>
          </a:xfrm>
          <a:prstGeom prst="rect">
            <a:avLst/>
          </a:prstGeom>
        </p:spPr>
      </p:pic>
      <p:sp>
        <p:nvSpPr>
          <p:cNvPr id="29" name="TextBox 28">
            <a:extLst>
              <a:ext uri="{FF2B5EF4-FFF2-40B4-BE49-F238E27FC236}">
                <a16:creationId xmlns:a16="http://schemas.microsoft.com/office/drawing/2014/main" id="{D78C64B5-4F15-0676-9B78-E41A52246C0D}"/>
              </a:ext>
            </a:extLst>
          </p:cNvPr>
          <p:cNvSpPr txBox="1"/>
          <p:nvPr/>
        </p:nvSpPr>
        <p:spPr>
          <a:xfrm>
            <a:off x="526447" y="5899392"/>
            <a:ext cx="2481943" cy="646331"/>
          </a:xfrm>
          <a:prstGeom prst="rect">
            <a:avLst/>
          </a:prstGeom>
          <a:noFill/>
        </p:spPr>
        <p:txBody>
          <a:bodyPr wrap="square" rtlCol="0">
            <a:spAutoFit/>
          </a:bodyPr>
          <a:lstStyle/>
          <a:p>
            <a:pPr algn="ctr"/>
            <a:r>
              <a:rPr lang="en-US" dirty="0"/>
              <a:t>Depth First Search (DFS)</a:t>
            </a:r>
          </a:p>
        </p:txBody>
      </p:sp>
      <p:sp>
        <p:nvSpPr>
          <p:cNvPr id="30" name="TextBox 29">
            <a:extLst>
              <a:ext uri="{FF2B5EF4-FFF2-40B4-BE49-F238E27FC236}">
                <a16:creationId xmlns:a16="http://schemas.microsoft.com/office/drawing/2014/main" id="{2D353F30-A230-DC3A-C0DE-4D0E5CF1A14C}"/>
              </a:ext>
            </a:extLst>
          </p:cNvPr>
          <p:cNvSpPr txBox="1"/>
          <p:nvPr/>
        </p:nvSpPr>
        <p:spPr>
          <a:xfrm>
            <a:off x="4855028" y="6037891"/>
            <a:ext cx="2481943" cy="369332"/>
          </a:xfrm>
          <a:prstGeom prst="rect">
            <a:avLst/>
          </a:prstGeom>
          <a:noFill/>
        </p:spPr>
        <p:txBody>
          <a:bodyPr wrap="square" rtlCol="0">
            <a:spAutoFit/>
          </a:bodyPr>
          <a:lstStyle/>
          <a:p>
            <a:pPr algn="ctr"/>
            <a:r>
              <a:rPr lang="en-US" dirty="0"/>
              <a:t>Dijkstra’s</a:t>
            </a:r>
          </a:p>
        </p:txBody>
      </p:sp>
      <p:sp>
        <p:nvSpPr>
          <p:cNvPr id="31" name="TextBox 30">
            <a:extLst>
              <a:ext uri="{FF2B5EF4-FFF2-40B4-BE49-F238E27FC236}">
                <a16:creationId xmlns:a16="http://schemas.microsoft.com/office/drawing/2014/main" id="{2D309E70-5D19-4E5A-95AF-1939270485F6}"/>
              </a:ext>
            </a:extLst>
          </p:cNvPr>
          <p:cNvSpPr txBox="1"/>
          <p:nvPr/>
        </p:nvSpPr>
        <p:spPr>
          <a:xfrm>
            <a:off x="8902919" y="6049830"/>
            <a:ext cx="2481943" cy="369332"/>
          </a:xfrm>
          <a:prstGeom prst="rect">
            <a:avLst/>
          </a:prstGeom>
          <a:noFill/>
        </p:spPr>
        <p:txBody>
          <a:bodyPr wrap="square" rtlCol="0">
            <a:spAutoFit/>
          </a:bodyPr>
          <a:lstStyle/>
          <a:p>
            <a:pPr algn="ctr"/>
            <a:r>
              <a:rPr lang="en-US" dirty="0"/>
              <a:t>A*</a:t>
            </a:r>
          </a:p>
        </p:txBody>
      </p:sp>
      <p:sp>
        <p:nvSpPr>
          <p:cNvPr id="32" name="TextBox 31">
            <a:extLst>
              <a:ext uri="{FF2B5EF4-FFF2-40B4-BE49-F238E27FC236}">
                <a16:creationId xmlns:a16="http://schemas.microsoft.com/office/drawing/2014/main" id="{A449E208-32A9-FBAD-6068-286A8FBBE352}"/>
              </a:ext>
            </a:extLst>
          </p:cNvPr>
          <p:cNvSpPr txBox="1"/>
          <p:nvPr/>
        </p:nvSpPr>
        <p:spPr>
          <a:xfrm>
            <a:off x="0" y="1717148"/>
            <a:ext cx="1355748" cy="369332"/>
          </a:xfrm>
          <a:prstGeom prst="rect">
            <a:avLst/>
          </a:prstGeom>
          <a:noFill/>
        </p:spPr>
        <p:txBody>
          <a:bodyPr wrap="square" rtlCol="0">
            <a:spAutoFit/>
          </a:bodyPr>
          <a:lstStyle/>
          <a:p>
            <a:r>
              <a:rPr lang="en-US" b="1" dirty="0">
                <a:solidFill>
                  <a:srgbClr val="FF0000"/>
                </a:solidFill>
              </a:rPr>
              <a:t>START</a:t>
            </a:r>
          </a:p>
        </p:txBody>
      </p:sp>
      <p:sp>
        <p:nvSpPr>
          <p:cNvPr id="34" name="TextBox 33">
            <a:extLst>
              <a:ext uri="{FF2B5EF4-FFF2-40B4-BE49-F238E27FC236}">
                <a16:creationId xmlns:a16="http://schemas.microsoft.com/office/drawing/2014/main" id="{17EF3310-932B-8F23-22C1-7DC3763FEED1}"/>
              </a:ext>
            </a:extLst>
          </p:cNvPr>
          <p:cNvSpPr txBox="1"/>
          <p:nvPr/>
        </p:nvSpPr>
        <p:spPr>
          <a:xfrm>
            <a:off x="1216332" y="3059667"/>
            <a:ext cx="1355748" cy="369332"/>
          </a:xfrm>
          <a:prstGeom prst="rect">
            <a:avLst/>
          </a:prstGeom>
          <a:noFill/>
        </p:spPr>
        <p:txBody>
          <a:bodyPr wrap="square" rtlCol="0">
            <a:spAutoFit/>
          </a:bodyPr>
          <a:lstStyle/>
          <a:p>
            <a:r>
              <a:rPr lang="en-US" b="1" dirty="0">
                <a:solidFill>
                  <a:srgbClr val="FF0000"/>
                </a:solidFill>
              </a:rPr>
              <a:t>END</a:t>
            </a:r>
          </a:p>
        </p:txBody>
      </p:sp>
      <p:sp>
        <p:nvSpPr>
          <p:cNvPr id="35" name="TextBox 34">
            <a:extLst>
              <a:ext uri="{FF2B5EF4-FFF2-40B4-BE49-F238E27FC236}">
                <a16:creationId xmlns:a16="http://schemas.microsoft.com/office/drawing/2014/main" id="{9814CE11-1747-3499-2EEF-67C1D97F5822}"/>
              </a:ext>
            </a:extLst>
          </p:cNvPr>
          <p:cNvSpPr txBox="1"/>
          <p:nvPr/>
        </p:nvSpPr>
        <p:spPr>
          <a:xfrm>
            <a:off x="4029127" y="1720976"/>
            <a:ext cx="1355748" cy="369332"/>
          </a:xfrm>
          <a:prstGeom prst="rect">
            <a:avLst/>
          </a:prstGeom>
          <a:noFill/>
        </p:spPr>
        <p:txBody>
          <a:bodyPr wrap="square" rtlCol="0">
            <a:spAutoFit/>
          </a:bodyPr>
          <a:lstStyle/>
          <a:p>
            <a:r>
              <a:rPr lang="en-US" b="1" dirty="0">
                <a:solidFill>
                  <a:srgbClr val="FF0000"/>
                </a:solidFill>
              </a:rPr>
              <a:t>START</a:t>
            </a:r>
          </a:p>
        </p:txBody>
      </p:sp>
      <p:sp>
        <p:nvSpPr>
          <p:cNvPr id="36" name="TextBox 35">
            <a:extLst>
              <a:ext uri="{FF2B5EF4-FFF2-40B4-BE49-F238E27FC236}">
                <a16:creationId xmlns:a16="http://schemas.microsoft.com/office/drawing/2014/main" id="{646D152E-4E7C-643B-85ED-05E162CD7003}"/>
              </a:ext>
            </a:extLst>
          </p:cNvPr>
          <p:cNvSpPr txBox="1"/>
          <p:nvPr/>
        </p:nvSpPr>
        <p:spPr>
          <a:xfrm>
            <a:off x="5245459" y="3063495"/>
            <a:ext cx="1355748" cy="369332"/>
          </a:xfrm>
          <a:prstGeom prst="rect">
            <a:avLst/>
          </a:prstGeom>
          <a:noFill/>
        </p:spPr>
        <p:txBody>
          <a:bodyPr wrap="square" rtlCol="0">
            <a:spAutoFit/>
          </a:bodyPr>
          <a:lstStyle/>
          <a:p>
            <a:r>
              <a:rPr lang="en-US" b="1" dirty="0">
                <a:solidFill>
                  <a:srgbClr val="FF0000"/>
                </a:solidFill>
              </a:rPr>
              <a:t>END</a:t>
            </a:r>
          </a:p>
        </p:txBody>
      </p:sp>
      <p:sp>
        <p:nvSpPr>
          <p:cNvPr id="41" name="TextBox 40">
            <a:extLst>
              <a:ext uri="{FF2B5EF4-FFF2-40B4-BE49-F238E27FC236}">
                <a16:creationId xmlns:a16="http://schemas.microsoft.com/office/drawing/2014/main" id="{ED0DB50C-0CF5-3544-0C7A-D33C77B9A969}"/>
              </a:ext>
            </a:extLst>
          </p:cNvPr>
          <p:cNvSpPr txBox="1"/>
          <p:nvPr/>
        </p:nvSpPr>
        <p:spPr>
          <a:xfrm>
            <a:off x="7858048" y="1720976"/>
            <a:ext cx="1355748" cy="369332"/>
          </a:xfrm>
          <a:prstGeom prst="rect">
            <a:avLst/>
          </a:prstGeom>
          <a:noFill/>
        </p:spPr>
        <p:txBody>
          <a:bodyPr wrap="square" rtlCol="0">
            <a:spAutoFit/>
          </a:bodyPr>
          <a:lstStyle/>
          <a:p>
            <a:r>
              <a:rPr lang="en-US" b="1" dirty="0">
                <a:solidFill>
                  <a:srgbClr val="FF0000"/>
                </a:solidFill>
              </a:rPr>
              <a:t>START</a:t>
            </a:r>
          </a:p>
        </p:txBody>
      </p:sp>
      <p:sp>
        <p:nvSpPr>
          <p:cNvPr id="42" name="TextBox 41">
            <a:extLst>
              <a:ext uri="{FF2B5EF4-FFF2-40B4-BE49-F238E27FC236}">
                <a16:creationId xmlns:a16="http://schemas.microsoft.com/office/drawing/2014/main" id="{77B8F0A7-32C4-6700-10AC-9FA1F64D96C6}"/>
              </a:ext>
            </a:extLst>
          </p:cNvPr>
          <p:cNvSpPr txBox="1"/>
          <p:nvPr/>
        </p:nvSpPr>
        <p:spPr>
          <a:xfrm>
            <a:off x="9271114" y="3181421"/>
            <a:ext cx="1355748" cy="369332"/>
          </a:xfrm>
          <a:prstGeom prst="rect">
            <a:avLst/>
          </a:prstGeom>
          <a:noFill/>
        </p:spPr>
        <p:txBody>
          <a:bodyPr wrap="square" rtlCol="0">
            <a:spAutoFit/>
          </a:bodyPr>
          <a:lstStyle/>
          <a:p>
            <a:r>
              <a:rPr lang="en-US" b="1" dirty="0">
                <a:solidFill>
                  <a:srgbClr val="FF0000"/>
                </a:solidFill>
              </a:rPr>
              <a:t>END</a:t>
            </a:r>
          </a:p>
        </p:txBody>
      </p:sp>
      <p:pic>
        <p:nvPicPr>
          <p:cNvPr id="43" name="Graphic 42" descr="Checkmark with solid fill">
            <a:extLst>
              <a:ext uri="{FF2B5EF4-FFF2-40B4-BE49-F238E27FC236}">
                <a16:creationId xmlns:a16="http://schemas.microsoft.com/office/drawing/2014/main" id="{455FA0D7-7FBA-0D2F-9669-6C84D4E68D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12462" y="5040522"/>
            <a:ext cx="914400" cy="914400"/>
          </a:xfrm>
          <a:prstGeom prst="rect">
            <a:avLst/>
          </a:prstGeom>
        </p:spPr>
      </p:pic>
    </p:spTree>
    <p:extLst>
      <p:ext uri="{BB962C8B-B14F-4D97-AF65-F5344CB8AC3E}">
        <p14:creationId xmlns:p14="http://schemas.microsoft.com/office/powerpoint/2010/main" val="1191543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E02B-FD61-31F6-1B2C-8C9626D3EAD8}"/>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t>Aerial Robotics (Drone)</a:t>
            </a:r>
            <a:br>
              <a:rPr kumimoji="0" lang="en-US" sz="44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2800" b="0" i="0" u="none" strike="noStrike" kern="1200" cap="none" spc="0" normalizeH="0" baseline="0" noProof="0" dirty="0">
                <a:ln>
                  <a:noFill/>
                </a:ln>
                <a:solidFill>
                  <a:prstClr val="black"/>
                </a:solidFill>
                <a:effectLst/>
                <a:uLnTx/>
                <a:uFillTx/>
                <a:latin typeface="Aptos Display" panose="02110004020202020204"/>
                <a:ea typeface="+mj-ea"/>
                <a:cs typeface="+mj-cs"/>
              </a:rPr>
              <a:t>C++: Path Finding Algorithm</a:t>
            </a:r>
            <a:endParaRPr lang="en-US" dirty="0"/>
          </a:p>
        </p:txBody>
      </p:sp>
      <p:pic>
        <p:nvPicPr>
          <p:cNvPr id="4" name="rossimvideo">
            <a:hlinkClick r:id="" action="ppaction://media"/>
            <a:extLst>
              <a:ext uri="{FF2B5EF4-FFF2-40B4-BE49-F238E27FC236}">
                <a16:creationId xmlns:a16="http://schemas.microsoft.com/office/drawing/2014/main" id="{48FECE98-434A-785E-EE03-FDC9119134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44915" y="1545430"/>
            <a:ext cx="8795657" cy="4947445"/>
          </a:xfrm>
        </p:spPr>
      </p:pic>
    </p:spTree>
    <p:extLst>
      <p:ext uri="{BB962C8B-B14F-4D97-AF65-F5344CB8AC3E}">
        <p14:creationId xmlns:p14="http://schemas.microsoft.com/office/powerpoint/2010/main" val="40454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C47B1-ADF8-9567-6A75-CC6043B123D2}"/>
              </a:ext>
            </a:extLst>
          </p:cNvPr>
          <p:cNvSpPr>
            <a:spLocks noGrp="1"/>
          </p:cNvSpPr>
          <p:nvPr>
            <p:ph type="title"/>
          </p:nvPr>
        </p:nvSpPr>
        <p:spPr>
          <a:xfrm>
            <a:off x="838200" y="365125"/>
            <a:ext cx="10515600" cy="1325563"/>
          </a:xfrm>
        </p:spPr>
        <p:txBody>
          <a:bodyPr>
            <a:normAutofit/>
          </a:bodyPr>
          <a:lstStyle/>
          <a:p>
            <a:r>
              <a:rPr kumimoji="0" lang="en-US" sz="4200" b="0" i="0" u="none" strike="noStrike" kern="1200" cap="none" spc="0" normalizeH="0" baseline="0" noProof="0">
                <a:ln>
                  <a:noFill/>
                </a:ln>
                <a:effectLst/>
                <a:uLnTx/>
                <a:uFillTx/>
                <a:latin typeface="Aptos Display" panose="02110004020202020204"/>
                <a:ea typeface="+mj-ea"/>
                <a:cs typeface="+mj-cs"/>
              </a:rPr>
              <a:t>Aerial Robotics (Drone)</a:t>
            </a:r>
            <a:br>
              <a:rPr kumimoji="0" lang="en-US" sz="4200" b="0" i="0" u="none" strike="noStrike" kern="1200" cap="none" spc="0" normalizeH="0" baseline="0" noProof="0">
                <a:ln>
                  <a:noFill/>
                </a:ln>
                <a:effectLst/>
                <a:uLnTx/>
                <a:uFillTx/>
                <a:latin typeface="Aptos Display" panose="02110004020202020204"/>
                <a:ea typeface="+mj-ea"/>
                <a:cs typeface="+mj-cs"/>
              </a:rPr>
            </a:br>
            <a:r>
              <a:rPr kumimoji="0" lang="en-US" sz="4200" b="0" i="0" u="none" strike="noStrike" kern="1200" cap="none" spc="0" normalizeH="0" baseline="0" noProof="0">
                <a:ln>
                  <a:noFill/>
                </a:ln>
                <a:effectLst/>
                <a:uLnTx/>
                <a:uFillTx/>
                <a:latin typeface="Aptos Display" panose="02110004020202020204"/>
                <a:ea typeface="+mj-ea"/>
                <a:cs typeface="+mj-cs"/>
              </a:rPr>
              <a:t>Team Collaboration</a:t>
            </a:r>
            <a:endParaRPr lang="en-US"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92385C-A198-2C5D-4710-1EE94D7C790F}"/>
              </a:ext>
            </a:extLst>
          </p:cNvPr>
          <p:cNvGraphicFramePr>
            <a:graphicFrameLocks noGrp="1"/>
          </p:cNvGraphicFramePr>
          <p:nvPr>
            <p:ph idx="1"/>
            <p:extLst>
              <p:ext uri="{D42A27DB-BD31-4B8C-83A1-F6EECF244321}">
                <p14:modId xmlns:p14="http://schemas.microsoft.com/office/powerpoint/2010/main" val="135062926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6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E5ABD-1866-D82E-CF41-70B9CFEA118F}"/>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Introduction</a:t>
            </a:r>
          </a:p>
        </p:txBody>
      </p:sp>
      <p:sp>
        <p:nvSpPr>
          <p:cNvPr id="3" name="Content Placeholder 2">
            <a:extLst>
              <a:ext uri="{FF2B5EF4-FFF2-40B4-BE49-F238E27FC236}">
                <a16:creationId xmlns:a16="http://schemas.microsoft.com/office/drawing/2014/main" id="{ABADBC0D-25C8-9E4D-BD66-22ECFBF9CCF5}"/>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2000"/>
              <a:t>Name: Bonsuck Koo</a:t>
            </a:r>
          </a:p>
          <a:p>
            <a:r>
              <a:rPr lang="en-US" sz="2000"/>
              <a:t>School: University of Texas at Austin</a:t>
            </a:r>
          </a:p>
          <a:p>
            <a:r>
              <a:rPr lang="en-US" sz="2000"/>
              <a:t>Degree: Integrated Master and Bachelor of Science in Mechanical Engineering (2024 Dec.)</a:t>
            </a:r>
          </a:p>
          <a:p>
            <a:r>
              <a:rPr lang="en-US" sz="2000"/>
              <a:t>Hobbies: Visiting National Parks </a:t>
            </a:r>
          </a:p>
          <a:p>
            <a:r>
              <a:rPr lang="en-US" sz="2000"/>
              <a:t>Obtained American Citizenship in July 2023</a:t>
            </a:r>
          </a:p>
        </p:txBody>
      </p:sp>
      <p:pic>
        <p:nvPicPr>
          <p:cNvPr id="26" name="Picture 25" descr="A picture containing dark, outdoor object, night, night sky&#10;&#10;Description automatically generated">
            <a:extLst>
              <a:ext uri="{FF2B5EF4-FFF2-40B4-BE49-F238E27FC236}">
                <a16:creationId xmlns:a16="http://schemas.microsoft.com/office/drawing/2014/main" id="{29BFC41B-B7CA-4839-721E-987DDBF05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33" y="1683735"/>
            <a:ext cx="3325118" cy="2219516"/>
          </a:xfrm>
          <a:prstGeom prst="rect">
            <a:avLst/>
          </a:prstGeom>
        </p:spPr>
      </p:pic>
      <p:pic>
        <p:nvPicPr>
          <p:cNvPr id="24" name="Picture 23" descr="A picture containing outdoor, sky, mountain, nature&#10;&#10;Description automatically generated">
            <a:extLst>
              <a:ext uri="{FF2B5EF4-FFF2-40B4-BE49-F238E27FC236}">
                <a16:creationId xmlns:a16="http://schemas.microsoft.com/office/drawing/2014/main" id="{4F2D7CD6-B7F9-EDB6-D095-5EDA3E11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469" y="1683735"/>
            <a:ext cx="3325118" cy="2219516"/>
          </a:xfrm>
          <a:prstGeom prst="rect">
            <a:avLst/>
          </a:prstGeom>
        </p:spPr>
      </p:pic>
      <p:pic>
        <p:nvPicPr>
          <p:cNvPr id="28" name="Picture 27" descr="A dog lying on a bed&#10;&#10;Description automatically generated with low confidence">
            <a:extLst>
              <a:ext uri="{FF2B5EF4-FFF2-40B4-BE49-F238E27FC236}">
                <a16:creationId xmlns:a16="http://schemas.microsoft.com/office/drawing/2014/main" id="{11A663E1-C482-D8EA-9C02-6E894435A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53826" y="4433963"/>
            <a:ext cx="2227974" cy="1487172"/>
          </a:xfrm>
          <a:prstGeom prst="rect">
            <a:avLst/>
          </a:prstGeom>
        </p:spPr>
      </p:pic>
      <p:pic>
        <p:nvPicPr>
          <p:cNvPr id="10" name="Picture 9" descr="A child in a suit holding a flag&#10;&#10;Description automatically generated with medium confidence">
            <a:extLst>
              <a:ext uri="{FF2B5EF4-FFF2-40B4-BE49-F238E27FC236}">
                <a16:creationId xmlns:a16="http://schemas.microsoft.com/office/drawing/2014/main" id="{FB1F01BA-569C-67A7-7499-1C2B7DBCB8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883" y="4061443"/>
            <a:ext cx="1670980" cy="2227974"/>
          </a:xfrm>
          <a:prstGeom prst="rect">
            <a:avLst/>
          </a:prstGeom>
        </p:spPr>
      </p:pic>
      <p:pic>
        <p:nvPicPr>
          <p:cNvPr id="12" name="Picture 11" descr="A couple of boys posing for the camera&#10;&#10;Description automatically generated with low confidence">
            <a:extLst>
              <a:ext uri="{FF2B5EF4-FFF2-40B4-BE49-F238E27FC236}">
                <a16:creationId xmlns:a16="http://schemas.microsoft.com/office/drawing/2014/main" id="{1F474EAA-1D69-882E-3AEA-434060E11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167" y="4672969"/>
            <a:ext cx="2152419" cy="1614314"/>
          </a:xfrm>
          <a:prstGeom prst="rect">
            <a:avLst/>
          </a:prstGeom>
        </p:spPr>
      </p:pic>
      <p:pic>
        <p:nvPicPr>
          <p:cNvPr id="6" name="Content Placeholder 7" descr="Text, logo&#10;&#10;Description automatically generated">
            <a:extLst>
              <a:ext uri="{FF2B5EF4-FFF2-40B4-BE49-F238E27FC236}">
                <a16:creationId xmlns:a16="http://schemas.microsoft.com/office/drawing/2014/main" id="{D89AC319-3CAF-C1EF-4632-0C57E35E435D}"/>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8120138" y="-433009"/>
            <a:ext cx="4474473" cy="2179324"/>
          </a:xfrm>
        </p:spPr>
      </p:pic>
    </p:spTree>
    <p:extLst>
      <p:ext uri="{BB962C8B-B14F-4D97-AF65-F5344CB8AC3E}">
        <p14:creationId xmlns:p14="http://schemas.microsoft.com/office/powerpoint/2010/main" val="9354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F2D26-79D6-9550-1A8E-E99467D25A7A}"/>
              </a:ext>
            </a:extLst>
          </p:cNvPr>
          <p:cNvSpPr>
            <a:spLocks noGrp="1"/>
          </p:cNvSpPr>
          <p:nvPr>
            <p:ph type="title"/>
          </p:nvPr>
        </p:nvSpPr>
        <p:spPr>
          <a:xfrm>
            <a:off x="841248" y="256032"/>
            <a:ext cx="10506456" cy="1014984"/>
          </a:xfrm>
        </p:spPr>
        <p:txBody>
          <a:bodyPr anchor="b">
            <a:normAutofit/>
          </a:bodyPr>
          <a:lstStyle/>
          <a:p>
            <a:r>
              <a:rPr lang="en-US"/>
              <a:t>Summary of Drone Project</a:t>
            </a:r>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4FE69E45-CDB9-95D6-1D9C-05C5E75287E9}"/>
              </a:ext>
            </a:extLst>
          </p:cNvPr>
          <p:cNvGraphicFramePr>
            <a:graphicFrameLocks noGrp="1"/>
          </p:cNvGraphicFramePr>
          <p:nvPr>
            <p:ph idx="1"/>
            <p:extLst>
              <p:ext uri="{D42A27DB-BD31-4B8C-83A1-F6EECF244321}">
                <p14:modId xmlns:p14="http://schemas.microsoft.com/office/powerpoint/2010/main" val="7072371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0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97A6-D47F-5733-F498-A41E5C01C0DD}"/>
              </a:ext>
            </a:extLst>
          </p:cNvPr>
          <p:cNvSpPr>
            <a:spLocks noGrp="1"/>
          </p:cNvSpPr>
          <p:nvPr>
            <p:ph type="title"/>
          </p:nvPr>
        </p:nvSpPr>
        <p:spPr/>
        <p:txBody>
          <a:bodyPr/>
          <a:lstStyle/>
          <a:p>
            <a:endParaRPr lang="en-US"/>
          </a:p>
        </p:txBody>
      </p:sp>
      <p:pic>
        <p:nvPicPr>
          <p:cNvPr id="4" name="drone">
            <a:hlinkClick r:id="" action="ppaction://media"/>
            <a:extLst>
              <a:ext uri="{FF2B5EF4-FFF2-40B4-BE49-F238E27FC236}">
                <a16:creationId xmlns:a16="http://schemas.microsoft.com/office/drawing/2014/main" id="{E910AA5D-A729-6ABA-A807-F04E7B9C2F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1632" y="277065"/>
            <a:ext cx="11188736" cy="6303870"/>
          </a:xfrm>
        </p:spPr>
      </p:pic>
    </p:spTree>
    <p:extLst>
      <p:ext uri="{BB962C8B-B14F-4D97-AF65-F5344CB8AC3E}">
        <p14:creationId xmlns:p14="http://schemas.microsoft.com/office/powerpoint/2010/main" val="42647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14D5-0E3F-0515-5C90-820D8BFFF158}"/>
              </a:ext>
            </a:extLst>
          </p:cNvPr>
          <p:cNvSpPr>
            <a:spLocks noGrp="1"/>
          </p:cNvSpPr>
          <p:nvPr>
            <p:ph type="title"/>
          </p:nvPr>
        </p:nvSpPr>
        <p:spPr/>
        <p:txBody>
          <a:bodyPr/>
          <a:lstStyle/>
          <a:p>
            <a:r>
              <a:rPr lang="en-US" dirty="0"/>
              <a:t>New Grad Rotation</a:t>
            </a:r>
          </a:p>
        </p:txBody>
      </p:sp>
      <p:sp>
        <p:nvSpPr>
          <p:cNvPr id="3" name="Content Placeholder 2">
            <a:extLst>
              <a:ext uri="{FF2B5EF4-FFF2-40B4-BE49-F238E27FC236}">
                <a16:creationId xmlns:a16="http://schemas.microsoft.com/office/drawing/2014/main" id="{4E58AC87-998A-380B-B8BE-BE16D30E771E}"/>
              </a:ext>
            </a:extLst>
          </p:cNvPr>
          <p:cNvSpPr>
            <a:spLocks noGrp="1"/>
          </p:cNvSpPr>
          <p:nvPr>
            <p:ph idx="1"/>
          </p:nvPr>
        </p:nvSpPr>
        <p:spPr/>
        <p:txBody>
          <a:bodyPr/>
          <a:lstStyle/>
          <a:p>
            <a:r>
              <a:rPr lang="en-US" dirty="0"/>
              <a:t>Help consolidate my passion</a:t>
            </a:r>
          </a:p>
          <a:p>
            <a:r>
              <a:rPr lang="en-US" dirty="0"/>
              <a:t>Network with different teams</a:t>
            </a:r>
          </a:p>
        </p:txBody>
      </p:sp>
    </p:spTree>
    <p:extLst>
      <p:ext uri="{BB962C8B-B14F-4D97-AF65-F5344CB8AC3E}">
        <p14:creationId xmlns:p14="http://schemas.microsoft.com/office/powerpoint/2010/main" val="4165420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B3B-F76C-BF95-03AB-D2E24304A2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C0B637-901F-CE89-2167-8DBDAEDC203D}"/>
              </a:ext>
            </a:extLst>
          </p:cNvPr>
          <p:cNvSpPr>
            <a:spLocks noGrp="1"/>
          </p:cNvSpPr>
          <p:nvPr>
            <p:ph idx="1"/>
          </p:nvPr>
        </p:nvSpPr>
        <p:spPr/>
        <p:txBody>
          <a:bodyPr>
            <a:normAutofit/>
          </a:bodyPr>
          <a:lstStyle/>
          <a:p>
            <a:pPr marL="0" indent="0" algn="ctr">
              <a:buNone/>
            </a:pPr>
            <a:endParaRPr lang="en-US" sz="8000" dirty="0"/>
          </a:p>
          <a:p>
            <a:pPr marL="0" indent="0" algn="ctr">
              <a:buNone/>
            </a:pPr>
            <a:r>
              <a:rPr lang="en-US" sz="8000" dirty="0"/>
              <a:t>Q&amp;A</a:t>
            </a:r>
          </a:p>
        </p:txBody>
      </p:sp>
    </p:spTree>
    <p:extLst>
      <p:ext uri="{BB962C8B-B14F-4D97-AF65-F5344CB8AC3E}">
        <p14:creationId xmlns:p14="http://schemas.microsoft.com/office/powerpoint/2010/main" val="89243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99AF4-23FA-1122-5A40-0888DDCE8F4C}"/>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sz="4000" kern="1200">
                <a:solidFill>
                  <a:schemeClr val="tx1"/>
                </a:solidFill>
                <a:latin typeface="+mj-lt"/>
                <a:ea typeface="+mj-ea"/>
                <a:cs typeface="+mj-cs"/>
              </a:rPr>
              <a:t>Experience overview</a:t>
            </a:r>
          </a:p>
        </p:txBody>
      </p:sp>
      <p:sp>
        <p:nvSpPr>
          <p:cNvPr id="3" name="Content Placeholder 2">
            <a:extLst>
              <a:ext uri="{FF2B5EF4-FFF2-40B4-BE49-F238E27FC236}">
                <a16:creationId xmlns:a16="http://schemas.microsoft.com/office/drawing/2014/main" id="{3805E2AB-1987-2E6C-B357-281F92E20264}"/>
              </a:ext>
            </a:extLst>
          </p:cNvPr>
          <p:cNvSpPr>
            <a:spLocks noGrp="1"/>
          </p:cNvSpPr>
          <p:nvPr>
            <p:ph sz="half" idx="1"/>
          </p:nvPr>
        </p:nvSpPr>
        <p:spPr>
          <a:xfrm>
            <a:off x="838200" y="2400475"/>
            <a:ext cx="3999971" cy="3721829"/>
          </a:xfrm>
        </p:spPr>
        <p:txBody>
          <a:bodyPr vert="horz" lIns="91440" tIns="45720" rIns="91440" bIns="45720" rtlCol="0">
            <a:normAutofit/>
          </a:bodyPr>
          <a:lstStyle/>
          <a:p>
            <a:r>
              <a:rPr lang="en-US" sz="1600" dirty="0"/>
              <a:t>NGC Engineering Intern</a:t>
            </a:r>
          </a:p>
          <a:p>
            <a:pPr lvl="1"/>
            <a:r>
              <a:rPr lang="en-US" sz="1600" dirty="0"/>
              <a:t> Sandia National Laboratories (Current)</a:t>
            </a:r>
          </a:p>
          <a:p>
            <a:r>
              <a:rPr lang="en-US" sz="1600"/>
              <a:t>GNC Engineering </a:t>
            </a:r>
            <a:r>
              <a:rPr lang="en-US" sz="1600" dirty="0"/>
              <a:t>Intern</a:t>
            </a:r>
          </a:p>
          <a:p>
            <a:pPr lvl="1"/>
            <a:r>
              <a:rPr lang="en-US" sz="1600" dirty="0"/>
              <a:t>Blue Origin (2023 Fall)</a:t>
            </a:r>
          </a:p>
          <a:p>
            <a:r>
              <a:rPr lang="en-US" sz="1600" dirty="0"/>
              <a:t>Mechanical Engineering Intern</a:t>
            </a:r>
          </a:p>
          <a:p>
            <a:pPr lvl="1"/>
            <a:r>
              <a:rPr lang="en-US" sz="1600" dirty="0"/>
              <a:t> Samsung Austin Semiconductors (2022 Summer)</a:t>
            </a:r>
          </a:p>
          <a:p>
            <a:r>
              <a:rPr lang="en-US" sz="1600" dirty="0"/>
              <a:t>System Engineering Intern</a:t>
            </a:r>
          </a:p>
          <a:p>
            <a:pPr lvl="1"/>
            <a:r>
              <a:rPr lang="en-US" sz="1600" dirty="0"/>
              <a:t> Trane Technologies (2021 Summer and Fall)</a:t>
            </a:r>
          </a:p>
          <a:p>
            <a:r>
              <a:rPr lang="en-US" sz="1600" dirty="0"/>
              <a:t>Mandatory Korean Military service (2018-2020)</a:t>
            </a:r>
          </a:p>
          <a:p>
            <a:endParaRPr lang="en-US" sz="1600" dirty="0"/>
          </a:p>
          <a:p>
            <a:endParaRPr lang="en-US" sz="1600" dirty="0"/>
          </a:p>
        </p:txBody>
      </p:sp>
      <p:pic>
        <p:nvPicPr>
          <p:cNvPr id="22" name="Picture 21" descr="A group of people in military uniforms&#10;&#10;Description automatically generated with medium confidence">
            <a:extLst>
              <a:ext uri="{FF2B5EF4-FFF2-40B4-BE49-F238E27FC236}">
                <a16:creationId xmlns:a16="http://schemas.microsoft.com/office/drawing/2014/main" id="{834ABD90-207A-6DEA-BAA9-5691FDAB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389" y="3694526"/>
            <a:ext cx="3325118" cy="2493838"/>
          </a:xfrm>
          <a:prstGeom prst="rect">
            <a:avLst/>
          </a:prstGeom>
        </p:spPr>
      </p:pic>
      <p:pic>
        <p:nvPicPr>
          <p:cNvPr id="18" name="Picture 17" descr="A group of people sitting at a table&#10;&#10;Description automatically generated with medium confidence">
            <a:extLst>
              <a:ext uri="{FF2B5EF4-FFF2-40B4-BE49-F238E27FC236}">
                <a16:creationId xmlns:a16="http://schemas.microsoft.com/office/drawing/2014/main" id="{F4131D41-175E-6019-3858-599CA410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820" y="1087507"/>
            <a:ext cx="3325118" cy="2493838"/>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354E163F-F006-A425-A9F3-468B172DB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50779" y="1498936"/>
            <a:ext cx="2227974" cy="167098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F6E000D6-A0F7-345E-AC2E-12AFEB054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51468" y="4069689"/>
            <a:ext cx="2227974" cy="1670980"/>
          </a:xfrm>
          <a:prstGeom prst="rect">
            <a:avLst/>
          </a:prstGeom>
        </p:spPr>
      </p:pic>
      <p:pic>
        <p:nvPicPr>
          <p:cNvPr id="16" name="Picture 15" descr="A picture containing text, person&#10;&#10;Description automatically generated">
            <a:extLst>
              <a:ext uri="{FF2B5EF4-FFF2-40B4-BE49-F238E27FC236}">
                <a16:creationId xmlns:a16="http://schemas.microsoft.com/office/drawing/2014/main" id="{760CA7B8-322C-4F76-848D-822D55015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91118" y="4105955"/>
            <a:ext cx="2227974" cy="1670980"/>
          </a:xfrm>
          <a:prstGeom prst="rect">
            <a:avLst/>
          </a:prstGeom>
        </p:spPr>
      </p:pic>
    </p:spTree>
    <p:extLst>
      <p:ext uri="{BB962C8B-B14F-4D97-AF65-F5344CB8AC3E}">
        <p14:creationId xmlns:p14="http://schemas.microsoft.com/office/powerpoint/2010/main" val="37887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70799-3D5D-3ABA-BE53-0F85C6D16C9D}"/>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Why Blue Origin?</a:t>
            </a:r>
          </a:p>
        </p:txBody>
      </p:sp>
      <p:pic>
        <p:nvPicPr>
          <p:cNvPr id="7" name="Graphic 6" descr="Cheers with solid fill">
            <a:extLst>
              <a:ext uri="{FF2B5EF4-FFF2-40B4-BE49-F238E27FC236}">
                <a16:creationId xmlns:a16="http://schemas.microsoft.com/office/drawing/2014/main" id="{C4F7F217-DEBC-EF4F-BBF9-A42D6181E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686" y="668472"/>
            <a:ext cx="3758184" cy="3758184"/>
          </a:xfrm>
          <a:prstGeom prst="rect">
            <a:avLst/>
          </a:prstGeom>
        </p:spPr>
      </p:pic>
      <p:pic>
        <p:nvPicPr>
          <p:cNvPr id="9" name="Graphic 8" descr="Earth globe: Americas with solid fill">
            <a:extLst>
              <a:ext uri="{FF2B5EF4-FFF2-40B4-BE49-F238E27FC236}">
                <a16:creationId xmlns:a16="http://schemas.microsoft.com/office/drawing/2014/main" id="{3C727534-729C-004D-3EE8-C96507BE1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4828"/>
            <a:ext cx="3758184" cy="3758184"/>
          </a:xfrm>
          <a:prstGeom prst="rect">
            <a:avLst/>
          </a:prstGeom>
        </p:spPr>
      </p:pic>
      <p:pic>
        <p:nvPicPr>
          <p:cNvPr id="14" name="Content Placeholder 13" descr="A picture containing icon&#10;&#10;Description automatically generated">
            <a:extLst>
              <a:ext uri="{FF2B5EF4-FFF2-40B4-BE49-F238E27FC236}">
                <a16:creationId xmlns:a16="http://schemas.microsoft.com/office/drawing/2014/main" id="{169CDA0C-9C20-BDA2-5B96-DC3C59B9D06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14609" y="1456638"/>
            <a:ext cx="3758184" cy="1503273"/>
          </a:xfrm>
          <a:prstGeom prst="rect">
            <a:avLst/>
          </a:prstGeom>
        </p:spPr>
      </p:pic>
      <p:sp>
        <p:nvSpPr>
          <p:cNvPr id="2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7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4ACEDB-8592-BBE5-08E1-D8190DF7CF47}"/>
              </a:ext>
            </a:extLst>
          </p:cNvPr>
          <p:cNvSpPr>
            <a:spLocks noGrp="1"/>
          </p:cNvSpPr>
          <p:nvPr>
            <p:ph type="ctrTitle"/>
          </p:nvPr>
        </p:nvSpPr>
        <p:spPr>
          <a:xfrm>
            <a:off x="838199" y="1093788"/>
            <a:ext cx="10506455" cy="2967208"/>
          </a:xfrm>
        </p:spPr>
        <p:txBody>
          <a:bodyPr>
            <a:normAutofit/>
          </a:bodyPr>
          <a:lstStyle/>
          <a:p>
            <a:pPr algn="l"/>
            <a:r>
              <a:rPr lang="en-US" sz="8000" dirty="0"/>
              <a:t>Project</a:t>
            </a:r>
          </a:p>
        </p:txBody>
      </p:sp>
      <p:sp>
        <p:nvSpPr>
          <p:cNvPr id="3" name="Subtitle 2">
            <a:extLst>
              <a:ext uri="{FF2B5EF4-FFF2-40B4-BE49-F238E27FC236}">
                <a16:creationId xmlns:a16="http://schemas.microsoft.com/office/drawing/2014/main" id="{F7DABB52-2B62-2302-37DC-A933A32A9665}"/>
              </a:ext>
            </a:extLst>
          </p:cNvPr>
          <p:cNvSpPr>
            <a:spLocks noGrp="1"/>
          </p:cNvSpPr>
          <p:nvPr>
            <p:ph type="subTitle" idx="1"/>
          </p:nvPr>
        </p:nvSpPr>
        <p:spPr>
          <a:xfrm>
            <a:off x="7400924" y="4619624"/>
            <a:ext cx="3946779" cy="1038225"/>
          </a:xfrm>
        </p:spPr>
        <p:txBody>
          <a:bodyPr>
            <a:normAutofit/>
          </a:bodyPr>
          <a:lstStyle/>
          <a:p>
            <a:pPr algn="r"/>
            <a:r>
              <a:rPr kumimoji="0" lang="en-US" b="0" i="0" u="none" strike="noStrike" kern="1200" cap="none" spc="0" normalizeH="0" baseline="0" noProof="0" dirty="0">
                <a:ln>
                  <a:noFill/>
                </a:ln>
                <a:effectLst/>
                <a:uLnTx/>
                <a:uFillTx/>
                <a:latin typeface="Aptos Display" panose="02110004020202020204"/>
                <a:ea typeface="+mj-ea"/>
                <a:cs typeface="+mj-cs"/>
              </a:rPr>
              <a:t>Aerial Robotics (Drone)</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20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2449-F659-6687-3FA7-B4FFF6482B84}"/>
              </a:ext>
            </a:extLst>
          </p:cNvPr>
          <p:cNvSpPr>
            <a:spLocks noGrp="1"/>
          </p:cNvSpPr>
          <p:nvPr>
            <p:ph type="title"/>
          </p:nvPr>
        </p:nvSpPr>
        <p:spPr/>
        <p:txBody>
          <a:bodyPr/>
          <a:lstStyle/>
          <a:p>
            <a:r>
              <a:rPr lang="en-US"/>
              <a:t>Aerial Robotics (Drone)</a:t>
            </a:r>
            <a:endParaRPr lang="en-US" dirty="0"/>
          </a:p>
        </p:txBody>
      </p:sp>
      <p:sp>
        <p:nvSpPr>
          <p:cNvPr id="3" name="Content Placeholder 2">
            <a:extLst>
              <a:ext uri="{FF2B5EF4-FFF2-40B4-BE49-F238E27FC236}">
                <a16:creationId xmlns:a16="http://schemas.microsoft.com/office/drawing/2014/main" id="{283F750E-2465-D07D-297A-D0C8FF89DDBB}"/>
              </a:ext>
            </a:extLst>
          </p:cNvPr>
          <p:cNvSpPr>
            <a:spLocks noGrp="1"/>
          </p:cNvSpPr>
          <p:nvPr>
            <p:ph idx="1"/>
          </p:nvPr>
        </p:nvSpPr>
        <p:spPr>
          <a:xfrm>
            <a:off x="838200" y="1825625"/>
            <a:ext cx="5067300" cy="4218714"/>
          </a:xfrm>
        </p:spPr>
        <p:txBody>
          <a:bodyPr>
            <a:normAutofit/>
          </a:bodyPr>
          <a:lstStyle/>
          <a:p>
            <a:r>
              <a:rPr lang="en-US" dirty="0"/>
              <a:t>2024 Spring (Last Semester)</a:t>
            </a:r>
          </a:p>
          <a:p>
            <a:r>
              <a:rPr lang="en-US" dirty="0"/>
              <a:t>Team Competition</a:t>
            </a:r>
          </a:p>
          <a:p>
            <a:r>
              <a:rPr lang="en-US" dirty="0"/>
              <a:t>Goal: </a:t>
            </a:r>
          </a:p>
          <a:p>
            <a:pPr lvl="1"/>
            <a:r>
              <a:rPr lang="en-US" dirty="0"/>
              <a:t>Create an algorithm to find the fastest routes to predetermined targets</a:t>
            </a:r>
          </a:p>
          <a:p>
            <a:pPr lvl="1"/>
            <a:r>
              <a:rPr lang="en-US" dirty="0"/>
              <a:t>The final algorithm is implemented in a high-fidelity simulation tool</a:t>
            </a:r>
          </a:p>
          <a:p>
            <a:pPr lvl="1"/>
            <a:endParaRPr lang="en-US" dirty="0"/>
          </a:p>
          <a:p>
            <a:endParaRPr lang="en-US" dirty="0"/>
          </a:p>
        </p:txBody>
      </p:sp>
      <p:pic>
        <p:nvPicPr>
          <p:cNvPr id="1026" name="Picture 2">
            <a:extLst>
              <a:ext uri="{FF2B5EF4-FFF2-40B4-BE49-F238E27FC236}">
                <a16:creationId xmlns:a16="http://schemas.microsoft.com/office/drawing/2014/main" id="{0BDF88A5-6310-5C48-AE60-6514AF5C1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313" y="1371587"/>
            <a:ext cx="2813288" cy="2108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9DC161-682D-5148-159F-FBE5B2DD3EA0}"/>
              </a:ext>
            </a:extLst>
          </p:cNvPr>
          <p:cNvPicPr>
            <a:picLocks noChangeAspect="1"/>
          </p:cNvPicPr>
          <p:nvPr/>
        </p:nvPicPr>
        <p:blipFill>
          <a:blip r:embed="rId4"/>
          <a:stretch>
            <a:fillRect/>
          </a:stretch>
        </p:blipFill>
        <p:spPr>
          <a:xfrm>
            <a:off x="9380177" y="1371587"/>
            <a:ext cx="2811823" cy="2108867"/>
          </a:xfrm>
          <a:prstGeom prst="rect">
            <a:avLst/>
          </a:prstGeom>
        </p:spPr>
      </p:pic>
      <p:pic>
        <p:nvPicPr>
          <p:cNvPr id="7" name="Picture 6" descr="A green and black rectangular objects&#10;&#10;Description automatically generated">
            <a:extLst>
              <a:ext uri="{FF2B5EF4-FFF2-40B4-BE49-F238E27FC236}">
                <a16:creationId xmlns:a16="http://schemas.microsoft.com/office/drawing/2014/main" id="{CAA2CA9D-71FD-8307-8EFA-F9B5E188A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00" y="3761770"/>
            <a:ext cx="3714673" cy="3096230"/>
          </a:xfrm>
          <a:prstGeom prst="rect">
            <a:avLst/>
          </a:prstGeom>
        </p:spPr>
      </p:pic>
      <p:sp>
        <p:nvSpPr>
          <p:cNvPr id="10" name="TextBox 9">
            <a:extLst>
              <a:ext uri="{FF2B5EF4-FFF2-40B4-BE49-F238E27FC236}">
                <a16:creationId xmlns:a16="http://schemas.microsoft.com/office/drawing/2014/main" id="{3343D602-53C3-1FE9-0F17-D99930FD76FE}"/>
              </a:ext>
            </a:extLst>
          </p:cNvPr>
          <p:cNvSpPr txBox="1"/>
          <p:nvPr/>
        </p:nvSpPr>
        <p:spPr>
          <a:xfrm>
            <a:off x="6420862" y="3405669"/>
            <a:ext cx="2836190" cy="430887"/>
          </a:xfrm>
          <a:prstGeom prst="rect">
            <a:avLst/>
          </a:prstGeom>
          <a:noFill/>
        </p:spPr>
        <p:txBody>
          <a:bodyPr wrap="square" rtlCol="0">
            <a:spAutoFit/>
          </a:bodyPr>
          <a:lstStyle/>
          <a:p>
            <a:r>
              <a:rPr lang="en-US" sz="1100" dirty="0"/>
              <a:t>Source: ASE 497W Todd E. Humphreys; University of Texas at Austin</a:t>
            </a:r>
          </a:p>
        </p:txBody>
      </p:sp>
    </p:spTree>
    <p:extLst>
      <p:ext uri="{BB962C8B-B14F-4D97-AF65-F5344CB8AC3E}">
        <p14:creationId xmlns:p14="http://schemas.microsoft.com/office/powerpoint/2010/main" val="190022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8179-5843-24C8-8B57-A91FE0B97C4B}"/>
              </a:ext>
            </a:extLst>
          </p:cNvPr>
          <p:cNvSpPr>
            <a:spLocks noGrp="1"/>
          </p:cNvSpPr>
          <p:nvPr>
            <p:ph type="title"/>
          </p:nvPr>
        </p:nvSpPr>
        <p:spPr/>
        <p:txBody>
          <a:bodyPr/>
          <a:lstStyle/>
          <a:p>
            <a:r>
              <a:rPr lang="en-US" dirty="0"/>
              <a:t>My Work</a:t>
            </a:r>
          </a:p>
        </p:txBody>
      </p:sp>
      <p:sp>
        <p:nvSpPr>
          <p:cNvPr id="3" name="Content Placeholder 2">
            <a:extLst>
              <a:ext uri="{FF2B5EF4-FFF2-40B4-BE49-F238E27FC236}">
                <a16:creationId xmlns:a16="http://schemas.microsoft.com/office/drawing/2014/main" id="{6F5F6FA1-3700-F226-9D94-4F3B57AE06EA}"/>
              </a:ext>
            </a:extLst>
          </p:cNvPr>
          <p:cNvSpPr>
            <a:spLocks noGrp="1"/>
          </p:cNvSpPr>
          <p:nvPr>
            <p:ph idx="1"/>
          </p:nvPr>
        </p:nvSpPr>
        <p:spPr/>
        <p:txBody>
          <a:bodyPr/>
          <a:lstStyle/>
          <a:p>
            <a:r>
              <a:rPr lang="en-US" dirty="0"/>
              <a:t>Develop 6-DOF simulation in MATLAB</a:t>
            </a:r>
          </a:p>
          <a:p>
            <a:r>
              <a:rPr lang="en-US" dirty="0"/>
              <a:t>Develop A* algorithm in C++</a:t>
            </a:r>
          </a:p>
        </p:txBody>
      </p:sp>
    </p:spTree>
    <p:extLst>
      <p:ext uri="{BB962C8B-B14F-4D97-AF65-F5344CB8AC3E}">
        <p14:creationId xmlns:p14="http://schemas.microsoft.com/office/powerpoint/2010/main" val="216974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EA0-935E-F08A-CF24-50F8CF425B4F}"/>
              </a:ext>
            </a:extLst>
          </p:cNvPr>
          <p:cNvSpPr>
            <a:spLocks noGrp="1"/>
          </p:cNvSpPr>
          <p:nvPr>
            <p:ph type="title"/>
          </p:nvPr>
        </p:nvSpPr>
        <p:spPr/>
        <p:txBody>
          <a:bodyPr/>
          <a:lstStyle/>
          <a:p>
            <a:r>
              <a:rPr lang="en-US" dirty="0"/>
              <a:t>Aerial Robotics (Drone)</a:t>
            </a:r>
            <a:br>
              <a:rPr lang="en-US" dirty="0"/>
            </a:br>
            <a:r>
              <a:rPr lang="en-US" sz="2800" dirty="0"/>
              <a:t>Quadrotor Dynamics</a:t>
            </a:r>
            <a:endParaRPr lang="en-US" dirty="0"/>
          </a:p>
        </p:txBody>
      </p:sp>
      <p:pic>
        <p:nvPicPr>
          <p:cNvPr id="10" name="Content Placeholder 9" descr="Text, schematic&#10;&#10;Description automatically generated">
            <a:extLst>
              <a:ext uri="{FF2B5EF4-FFF2-40B4-BE49-F238E27FC236}">
                <a16:creationId xmlns:a16="http://schemas.microsoft.com/office/drawing/2014/main" id="{CF3D7D31-1F98-3964-70F9-D04E9BBE1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283" y="1905501"/>
            <a:ext cx="9021434" cy="4191585"/>
          </a:xfrm>
        </p:spPr>
      </p:pic>
      <p:pic>
        <p:nvPicPr>
          <p:cNvPr id="14" name="Picture 13" descr="A picture containing text, clock, antenna&#10;&#10;Description automatically generated">
            <a:extLst>
              <a:ext uri="{FF2B5EF4-FFF2-40B4-BE49-F238E27FC236}">
                <a16:creationId xmlns:a16="http://schemas.microsoft.com/office/drawing/2014/main" id="{284A4DA2-D5D5-2382-DD11-C42B36DB8246}"/>
              </a:ext>
            </a:extLst>
          </p:cNvPr>
          <p:cNvPicPr>
            <a:picLocks noChangeAspect="1"/>
          </p:cNvPicPr>
          <p:nvPr/>
        </p:nvPicPr>
        <p:blipFill rotWithShape="1">
          <a:blip r:embed="rId4">
            <a:extLst>
              <a:ext uri="{28A0092B-C50C-407E-A947-70E740481C1C}">
                <a14:useLocalDpi xmlns:a14="http://schemas.microsoft.com/office/drawing/2010/main" val="0"/>
              </a:ext>
            </a:extLst>
          </a:blip>
          <a:srcRect l="21975" t="-3389" r="60421" b="1090"/>
          <a:stretch/>
        </p:blipFill>
        <p:spPr>
          <a:xfrm>
            <a:off x="10355451" y="2902744"/>
            <a:ext cx="898901" cy="1052511"/>
          </a:xfrm>
          <a:prstGeom prst="rect">
            <a:avLst/>
          </a:prstGeom>
        </p:spPr>
      </p:pic>
      <p:sp>
        <p:nvSpPr>
          <p:cNvPr id="16" name="TextBox 15">
            <a:extLst>
              <a:ext uri="{FF2B5EF4-FFF2-40B4-BE49-F238E27FC236}">
                <a16:creationId xmlns:a16="http://schemas.microsoft.com/office/drawing/2014/main" id="{AD48C1C8-09C7-D295-9116-CA24BA7FEB1C}"/>
              </a:ext>
            </a:extLst>
          </p:cNvPr>
          <p:cNvSpPr txBox="1"/>
          <p:nvPr/>
        </p:nvSpPr>
        <p:spPr>
          <a:xfrm>
            <a:off x="6431796" y="2192451"/>
            <a:ext cx="1239864" cy="369332"/>
          </a:xfrm>
          <a:prstGeom prst="rect">
            <a:avLst/>
          </a:prstGeom>
          <a:noFill/>
        </p:spPr>
        <p:txBody>
          <a:bodyPr wrap="square" rtlCol="0">
            <a:spAutoFit/>
          </a:bodyPr>
          <a:lstStyle/>
          <a:p>
            <a:pPr algn="ctr"/>
            <a:r>
              <a:rPr lang="en-US" dirty="0">
                <a:solidFill>
                  <a:srgbClr val="FF0000"/>
                </a:solidFill>
              </a:rPr>
              <a:t>Gravity</a:t>
            </a:r>
          </a:p>
        </p:txBody>
      </p:sp>
      <p:sp>
        <p:nvSpPr>
          <p:cNvPr id="17" name="TextBox 16">
            <a:extLst>
              <a:ext uri="{FF2B5EF4-FFF2-40B4-BE49-F238E27FC236}">
                <a16:creationId xmlns:a16="http://schemas.microsoft.com/office/drawing/2014/main" id="{5C9050C1-1F12-D94D-AE19-52DC69BA19A4}"/>
              </a:ext>
            </a:extLst>
          </p:cNvPr>
          <p:cNvSpPr txBox="1"/>
          <p:nvPr/>
        </p:nvSpPr>
        <p:spPr>
          <a:xfrm>
            <a:off x="7963545" y="2053951"/>
            <a:ext cx="1877878" cy="646331"/>
          </a:xfrm>
          <a:prstGeom prst="rect">
            <a:avLst/>
          </a:prstGeom>
          <a:noFill/>
        </p:spPr>
        <p:txBody>
          <a:bodyPr wrap="square" rtlCol="0">
            <a:spAutoFit/>
          </a:bodyPr>
          <a:lstStyle/>
          <a:p>
            <a:pPr algn="ctr"/>
            <a:r>
              <a:rPr lang="en-US" dirty="0">
                <a:solidFill>
                  <a:srgbClr val="FF0000"/>
                </a:solidFill>
              </a:rPr>
              <a:t>Force from the Fan</a:t>
            </a:r>
          </a:p>
        </p:txBody>
      </p:sp>
      <p:sp>
        <p:nvSpPr>
          <p:cNvPr id="18" name="TextBox 17">
            <a:extLst>
              <a:ext uri="{FF2B5EF4-FFF2-40B4-BE49-F238E27FC236}">
                <a16:creationId xmlns:a16="http://schemas.microsoft.com/office/drawing/2014/main" id="{877F4DB0-EBFD-959E-7FDB-D5A04B31918F}"/>
              </a:ext>
            </a:extLst>
          </p:cNvPr>
          <p:cNvSpPr txBox="1"/>
          <p:nvPr/>
        </p:nvSpPr>
        <p:spPr>
          <a:xfrm>
            <a:off x="9111486" y="1474929"/>
            <a:ext cx="1877878" cy="369332"/>
          </a:xfrm>
          <a:prstGeom prst="rect">
            <a:avLst/>
          </a:prstGeom>
          <a:noFill/>
        </p:spPr>
        <p:txBody>
          <a:bodyPr wrap="square" rtlCol="0">
            <a:spAutoFit/>
          </a:bodyPr>
          <a:lstStyle/>
          <a:p>
            <a:pPr algn="ctr"/>
            <a:r>
              <a:rPr lang="en-US" dirty="0">
                <a:solidFill>
                  <a:srgbClr val="FF0000"/>
                </a:solidFill>
              </a:rPr>
              <a:t>Disturbance</a:t>
            </a:r>
          </a:p>
        </p:txBody>
      </p:sp>
      <p:sp>
        <p:nvSpPr>
          <p:cNvPr id="19" name="TextBox 18">
            <a:extLst>
              <a:ext uri="{FF2B5EF4-FFF2-40B4-BE49-F238E27FC236}">
                <a16:creationId xmlns:a16="http://schemas.microsoft.com/office/drawing/2014/main" id="{27153E04-1275-83C9-EF0F-6885FB31496B}"/>
              </a:ext>
            </a:extLst>
          </p:cNvPr>
          <p:cNvSpPr txBox="1"/>
          <p:nvPr/>
        </p:nvSpPr>
        <p:spPr>
          <a:xfrm>
            <a:off x="10133308" y="2192450"/>
            <a:ext cx="1877878" cy="369332"/>
          </a:xfrm>
          <a:prstGeom prst="rect">
            <a:avLst/>
          </a:prstGeom>
          <a:noFill/>
        </p:spPr>
        <p:txBody>
          <a:bodyPr wrap="square" rtlCol="0">
            <a:spAutoFit/>
          </a:bodyPr>
          <a:lstStyle/>
          <a:p>
            <a:pPr algn="ctr"/>
            <a:r>
              <a:rPr lang="en-US" dirty="0">
                <a:solidFill>
                  <a:srgbClr val="FF0000"/>
                </a:solidFill>
              </a:rPr>
              <a:t>Wind Resistance</a:t>
            </a:r>
          </a:p>
        </p:txBody>
      </p:sp>
      <p:pic>
        <p:nvPicPr>
          <p:cNvPr id="21" name="Graphic 20" descr="Arrow: Straight with solid fill">
            <a:extLst>
              <a:ext uri="{FF2B5EF4-FFF2-40B4-BE49-F238E27FC236}">
                <a16:creationId xmlns:a16="http://schemas.microsoft.com/office/drawing/2014/main" id="{1FB1AB69-6888-139A-6A90-C5BA0AAEA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870084" y="2526546"/>
            <a:ext cx="347472" cy="347472"/>
          </a:xfrm>
          <a:prstGeom prst="rect">
            <a:avLst/>
          </a:prstGeom>
        </p:spPr>
      </p:pic>
      <p:pic>
        <p:nvPicPr>
          <p:cNvPr id="22" name="Graphic 21" descr="Arrow: Straight with solid fill">
            <a:extLst>
              <a:ext uri="{FF2B5EF4-FFF2-40B4-BE49-F238E27FC236}">
                <a16:creationId xmlns:a16="http://schemas.microsoft.com/office/drawing/2014/main" id="{D7A48E37-FADC-3A58-1B5B-3E2EB7DCF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42354" y="2587786"/>
            <a:ext cx="347472" cy="347472"/>
          </a:xfrm>
          <a:prstGeom prst="rect">
            <a:avLst/>
          </a:prstGeom>
        </p:spPr>
      </p:pic>
      <p:pic>
        <p:nvPicPr>
          <p:cNvPr id="24" name="Graphic 23" descr="Arrow: Straight with solid fill">
            <a:extLst>
              <a:ext uri="{FF2B5EF4-FFF2-40B4-BE49-F238E27FC236}">
                <a16:creationId xmlns:a16="http://schemas.microsoft.com/office/drawing/2014/main" id="{FC4BEE8D-3625-400F-9139-6BBC84E58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893488" y="2526546"/>
            <a:ext cx="347472" cy="347472"/>
          </a:xfrm>
          <a:prstGeom prst="rect">
            <a:avLst/>
          </a:prstGeom>
        </p:spPr>
      </p:pic>
      <p:pic>
        <p:nvPicPr>
          <p:cNvPr id="25" name="Graphic 24" descr="Arrow: Straight with solid fill">
            <a:extLst>
              <a:ext uri="{FF2B5EF4-FFF2-40B4-BE49-F238E27FC236}">
                <a16:creationId xmlns:a16="http://schemas.microsoft.com/office/drawing/2014/main" id="{77E6E196-02FC-A9DC-9905-0BBCBD212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66345" y="2238616"/>
            <a:ext cx="1264733" cy="646331"/>
          </a:xfrm>
          <a:prstGeom prst="rect">
            <a:avLst/>
          </a:prstGeom>
        </p:spPr>
      </p:pic>
      <p:sp>
        <p:nvSpPr>
          <p:cNvPr id="26" name="TextBox 25">
            <a:extLst>
              <a:ext uri="{FF2B5EF4-FFF2-40B4-BE49-F238E27FC236}">
                <a16:creationId xmlns:a16="http://schemas.microsoft.com/office/drawing/2014/main" id="{A48CDDF3-A0B2-916D-A593-B9406A56311F}"/>
              </a:ext>
            </a:extLst>
          </p:cNvPr>
          <p:cNvSpPr txBox="1"/>
          <p:nvPr/>
        </p:nvSpPr>
        <p:spPr>
          <a:xfrm>
            <a:off x="7434019" y="5283707"/>
            <a:ext cx="1877878" cy="923330"/>
          </a:xfrm>
          <a:prstGeom prst="rect">
            <a:avLst/>
          </a:prstGeom>
          <a:noFill/>
        </p:spPr>
        <p:txBody>
          <a:bodyPr wrap="square" rtlCol="0">
            <a:spAutoFit/>
          </a:bodyPr>
          <a:lstStyle/>
          <a:p>
            <a:pPr algn="ctr"/>
            <a:r>
              <a:rPr lang="en-US" dirty="0">
                <a:solidFill>
                  <a:srgbClr val="FF0000"/>
                </a:solidFill>
              </a:rPr>
              <a:t>Torque from propeller acting against the air </a:t>
            </a:r>
          </a:p>
        </p:txBody>
      </p:sp>
      <p:sp>
        <p:nvSpPr>
          <p:cNvPr id="27" name="TextBox 26">
            <a:extLst>
              <a:ext uri="{FF2B5EF4-FFF2-40B4-BE49-F238E27FC236}">
                <a16:creationId xmlns:a16="http://schemas.microsoft.com/office/drawing/2014/main" id="{93088BEA-C953-990A-3901-C8FE0D56750D}"/>
              </a:ext>
            </a:extLst>
          </p:cNvPr>
          <p:cNvSpPr txBox="1"/>
          <p:nvPr/>
        </p:nvSpPr>
        <p:spPr>
          <a:xfrm>
            <a:off x="9383589" y="5388569"/>
            <a:ext cx="1877878" cy="646331"/>
          </a:xfrm>
          <a:prstGeom prst="rect">
            <a:avLst/>
          </a:prstGeom>
          <a:noFill/>
        </p:spPr>
        <p:txBody>
          <a:bodyPr wrap="square" rtlCol="0">
            <a:spAutoFit/>
          </a:bodyPr>
          <a:lstStyle/>
          <a:p>
            <a:pPr algn="ctr"/>
            <a:r>
              <a:rPr lang="en-US" dirty="0">
                <a:solidFill>
                  <a:srgbClr val="FF0000"/>
                </a:solidFill>
              </a:rPr>
              <a:t>Torque from upward thrust</a:t>
            </a:r>
          </a:p>
        </p:txBody>
      </p:sp>
      <p:pic>
        <p:nvPicPr>
          <p:cNvPr id="28" name="Graphic 27" descr="Arrow: Straight with solid fill">
            <a:extLst>
              <a:ext uri="{FF2B5EF4-FFF2-40B4-BE49-F238E27FC236}">
                <a16:creationId xmlns:a16="http://schemas.microsoft.com/office/drawing/2014/main" id="{7A75570B-B7EB-ABC4-5BB1-E162112E0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199222" y="5041097"/>
            <a:ext cx="347472" cy="347472"/>
          </a:xfrm>
          <a:prstGeom prst="rect">
            <a:avLst/>
          </a:prstGeom>
        </p:spPr>
      </p:pic>
      <p:pic>
        <p:nvPicPr>
          <p:cNvPr id="29" name="Graphic 28" descr="Arrow: Straight with solid fill">
            <a:extLst>
              <a:ext uri="{FF2B5EF4-FFF2-40B4-BE49-F238E27FC236}">
                <a16:creationId xmlns:a16="http://schemas.microsoft.com/office/drawing/2014/main" id="{0B3A46EF-96BE-0C0D-CE41-354D5A78D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56558">
            <a:off x="9366318" y="5088552"/>
            <a:ext cx="538795" cy="538795"/>
          </a:xfrm>
          <a:prstGeom prst="rect">
            <a:avLst/>
          </a:prstGeom>
        </p:spPr>
      </p:pic>
      <p:pic>
        <p:nvPicPr>
          <p:cNvPr id="30" name="Picture 2">
            <a:extLst>
              <a:ext uri="{FF2B5EF4-FFF2-40B4-BE49-F238E27FC236}">
                <a16:creationId xmlns:a16="http://schemas.microsoft.com/office/drawing/2014/main" id="{66779BD0-D657-2CD0-D471-438670D3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20" y="5228142"/>
            <a:ext cx="1687190" cy="12647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DA834A2-B9B2-3F7E-E627-574E0B2ADE93}"/>
              </a:ext>
            </a:extLst>
          </p:cNvPr>
          <p:cNvSpPr txBox="1"/>
          <p:nvPr/>
        </p:nvSpPr>
        <p:spPr>
          <a:xfrm>
            <a:off x="196062" y="6418695"/>
            <a:ext cx="3202911" cy="430887"/>
          </a:xfrm>
          <a:prstGeom prst="rect">
            <a:avLst/>
          </a:prstGeom>
          <a:noFill/>
        </p:spPr>
        <p:txBody>
          <a:bodyPr wrap="square" rtlCol="0">
            <a:spAutoFit/>
          </a:bodyPr>
          <a:lstStyle/>
          <a:p>
            <a:r>
              <a:rPr lang="en-US" sz="1050" dirty="0"/>
              <a:t>Source: ASE 497W Todd E. Humphreys; University of Texas at Austin</a:t>
            </a:r>
          </a:p>
        </p:txBody>
      </p:sp>
    </p:spTree>
    <p:extLst>
      <p:ext uri="{BB962C8B-B14F-4D97-AF65-F5344CB8AC3E}">
        <p14:creationId xmlns:p14="http://schemas.microsoft.com/office/powerpoint/2010/main" val="354224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0092-A672-E66F-0B64-95339360D7DC}"/>
              </a:ext>
            </a:extLst>
          </p:cNvPr>
          <p:cNvSpPr>
            <a:spLocks noGrp="1"/>
          </p:cNvSpPr>
          <p:nvPr>
            <p:ph type="title"/>
          </p:nvPr>
        </p:nvSpPr>
        <p:spPr/>
        <p:txBody>
          <a:bodyPr/>
          <a:lstStyle/>
          <a:p>
            <a:r>
              <a:rPr lang="en-US" dirty="0"/>
              <a:t>Aerial Robotics (Drone)</a:t>
            </a:r>
            <a:br>
              <a:rPr lang="en-US" dirty="0"/>
            </a:br>
            <a:r>
              <a:rPr lang="en-US" sz="2800" dirty="0"/>
              <a:t>PD controller</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49E1DBF-F869-8C53-8B2A-53731FDCB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309" y="2624739"/>
            <a:ext cx="8821381" cy="2753109"/>
          </a:xfrm>
        </p:spPr>
      </p:pic>
      <p:sp>
        <p:nvSpPr>
          <p:cNvPr id="6" name="TextBox 5">
            <a:extLst>
              <a:ext uri="{FF2B5EF4-FFF2-40B4-BE49-F238E27FC236}">
                <a16:creationId xmlns:a16="http://schemas.microsoft.com/office/drawing/2014/main" id="{5BFD79F1-0FD4-6B65-2CF6-7BCFDF01B43E}"/>
              </a:ext>
            </a:extLst>
          </p:cNvPr>
          <p:cNvSpPr txBox="1"/>
          <p:nvPr/>
        </p:nvSpPr>
        <p:spPr>
          <a:xfrm>
            <a:off x="8152108" y="5377848"/>
            <a:ext cx="2836190" cy="430887"/>
          </a:xfrm>
          <a:prstGeom prst="rect">
            <a:avLst/>
          </a:prstGeom>
          <a:noFill/>
        </p:spPr>
        <p:txBody>
          <a:bodyPr wrap="square" rtlCol="0">
            <a:spAutoFit/>
          </a:bodyPr>
          <a:lstStyle/>
          <a:p>
            <a:r>
              <a:rPr lang="en-US" sz="1100" dirty="0"/>
              <a:t>Source: ASE 497W Todd E. Humphreys; University of Texas at Austin</a:t>
            </a:r>
          </a:p>
        </p:txBody>
      </p:sp>
      <p:sp>
        <p:nvSpPr>
          <p:cNvPr id="7" name="Rectangle 6">
            <a:extLst>
              <a:ext uri="{FF2B5EF4-FFF2-40B4-BE49-F238E27FC236}">
                <a16:creationId xmlns:a16="http://schemas.microsoft.com/office/drawing/2014/main" id="{3E22DE23-FAED-6EBD-A18E-38DA23832EA7}"/>
              </a:ext>
            </a:extLst>
          </p:cNvPr>
          <p:cNvSpPr/>
          <p:nvPr/>
        </p:nvSpPr>
        <p:spPr>
          <a:xfrm>
            <a:off x="7361696" y="2743200"/>
            <a:ext cx="1844298" cy="127086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637E54-5DFA-3F68-B692-E13D29BC5B60}"/>
              </a:ext>
            </a:extLst>
          </p:cNvPr>
          <p:cNvSpPr txBox="1"/>
          <p:nvPr/>
        </p:nvSpPr>
        <p:spPr>
          <a:xfrm>
            <a:off x="7386905" y="1925874"/>
            <a:ext cx="1877878" cy="369332"/>
          </a:xfrm>
          <a:prstGeom prst="rect">
            <a:avLst/>
          </a:prstGeom>
          <a:noFill/>
        </p:spPr>
        <p:txBody>
          <a:bodyPr wrap="square" rtlCol="0">
            <a:spAutoFit/>
          </a:bodyPr>
          <a:lstStyle/>
          <a:p>
            <a:pPr algn="ctr"/>
            <a:r>
              <a:rPr lang="en-US" dirty="0">
                <a:solidFill>
                  <a:srgbClr val="FF0000"/>
                </a:solidFill>
              </a:rPr>
              <a:t>Plant</a:t>
            </a:r>
          </a:p>
        </p:txBody>
      </p:sp>
      <p:pic>
        <p:nvPicPr>
          <p:cNvPr id="9" name="Graphic 8" descr="Arrow: Straight with solid fill">
            <a:extLst>
              <a:ext uri="{FF2B5EF4-FFF2-40B4-BE49-F238E27FC236}">
                <a16:creationId xmlns:a16="http://schemas.microsoft.com/office/drawing/2014/main" id="{CF6A12F3-44B9-DCB8-CCA9-2D929B21E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152108" y="2312313"/>
            <a:ext cx="347472" cy="347472"/>
          </a:xfrm>
          <a:prstGeom prst="rect">
            <a:avLst/>
          </a:prstGeom>
        </p:spPr>
      </p:pic>
      <p:sp>
        <p:nvSpPr>
          <p:cNvPr id="10" name="TextBox 9">
            <a:extLst>
              <a:ext uri="{FF2B5EF4-FFF2-40B4-BE49-F238E27FC236}">
                <a16:creationId xmlns:a16="http://schemas.microsoft.com/office/drawing/2014/main" id="{98FCB137-23D3-18C1-3011-58B7A94974B5}"/>
              </a:ext>
            </a:extLst>
          </p:cNvPr>
          <p:cNvSpPr txBox="1"/>
          <p:nvPr/>
        </p:nvSpPr>
        <p:spPr>
          <a:xfrm>
            <a:off x="0" y="3237292"/>
            <a:ext cx="1877878" cy="1200329"/>
          </a:xfrm>
          <a:prstGeom prst="rect">
            <a:avLst/>
          </a:prstGeom>
          <a:noFill/>
        </p:spPr>
        <p:txBody>
          <a:bodyPr wrap="square" rtlCol="0">
            <a:spAutoFit/>
          </a:bodyPr>
          <a:lstStyle/>
          <a:p>
            <a:pPr algn="ctr"/>
            <a:r>
              <a:rPr lang="en-US" dirty="0">
                <a:solidFill>
                  <a:srgbClr val="FF0000"/>
                </a:solidFill>
              </a:rPr>
              <a:t>Reference or desired states are denoted with a star</a:t>
            </a:r>
          </a:p>
        </p:txBody>
      </p:sp>
      <p:sp>
        <p:nvSpPr>
          <p:cNvPr id="11" name="TextBox 10">
            <a:extLst>
              <a:ext uri="{FF2B5EF4-FFF2-40B4-BE49-F238E27FC236}">
                <a16:creationId xmlns:a16="http://schemas.microsoft.com/office/drawing/2014/main" id="{17032D41-5672-F8E4-CD1A-079164D5ACCE}"/>
              </a:ext>
            </a:extLst>
          </p:cNvPr>
          <p:cNvSpPr txBox="1"/>
          <p:nvPr/>
        </p:nvSpPr>
        <p:spPr>
          <a:xfrm>
            <a:off x="4267120" y="1993057"/>
            <a:ext cx="1877878" cy="369332"/>
          </a:xfrm>
          <a:prstGeom prst="rect">
            <a:avLst/>
          </a:prstGeom>
          <a:noFill/>
        </p:spPr>
        <p:txBody>
          <a:bodyPr wrap="square" rtlCol="0">
            <a:spAutoFit/>
          </a:bodyPr>
          <a:lstStyle/>
          <a:p>
            <a:pPr algn="ctr"/>
            <a:r>
              <a:rPr lang="en-US" dirty="0">
                <a:solidFill>
                  <a:srgbClr val="FF0000"/>
                </a:solidFill>
              </a:rPr>
              <a:t>PD Controller</a:t>
            </a:r>
          </a:p>
        </p:txBody>
      </p:sp>
      <p:pic>
        <p:nvPicPr>
          <p:cNvPr id="12" name="Graphic 11" descr="Arrow: Straight with solid fill">
            <a:extLst>
              <a:ext uri="{FF2B5EF4-FFF2-40B4-BE49-F238E27FC236}">
                <a16:creationId xmlns:a16="http://schemas.microsoft.com/office/drawing/2014/main" id="{906B19C7-363C-030D-05FF-1A7F17B34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87170">
            <a:off x="4209649" y="2309854"/>
            <a:ext cx="557331" cy="557331"/>
          </a:xfrm>
          <a:prstGeom prst="rect">
            <a:avLst/>
          </a:prstGeom>
        </p:spPr>
      </p:pic>
      <p:pic>
        <p:nvPicPr>
          <p:cNvPr id="13" name="Graphic 12" descr="Arrow: Straight with solid fill">
            <a:extLst>
              <a:ext uri="{FF2B5EF4-FFF2-40B4-BE49-F238E27FC236}">
                <a16:creationId xmlns:a16="http://schemas.microsoft.com/office/drawing/2014/main" id="{9874F7C4-0E85-AB8E-5672-3C6E70CA8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353299">
            <a:off x="4918776" y="2687750"/>
            <a:ext cx="1504025" cy="557331"/>
          </a:xfrm>
          <a:prstGeom prst="rect">
            <a:avLst/>
          </a:prstGeom>
        </p:spPr>
      </p:pic>
    </p:spTree>
    <p:extLst>
      <p:ext uri="{BB962C8B-B14F-4D97-AF65-F5344CB8AC3E}">
        <p14:creationId xmlns:p14="http://schemas.microsoft.com/office/powerpoint/2010/main" val="968978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10145</TotalTime>
  <Words>4677</Words>
  <Application>Microsoft Office PowerPoint</Application>
  <PresentationFormat>Widescreen</PresentationFormat>
  <Paragraphs>305</Paragraphs>
  <Slides>23</Slides>
  <Notes>19</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Calibri</vt:lpstr>
      <vt:lpstr>Lato</vt:lpstr>
      <vt:lpstr>Office Theme</vt:lpstr>
      <vt:lpstr>Bonsuck Koo</vt:lpstr>
      <vt:lpstr>Introduction</vt:lpstr>
      <vt:lpstr>Experience overview</vt:lpstr>
      <vt:lpstr>Why Blue Origin?</vt:lpstr>
      <vt:lpstr>Project</vt:lpstr>
      <vt:lpstr>Aerial Robotics (Drone)</vt:lpstr>
      <vt:lpstr>My Work</vt:lpstr>
      <vt:lpstr>Aerial Robotics (Drone) Quadrotor Dynamics</vt:lpstr>
      <vt:lpstr>Aerial Robotics (Drone) PD controller</vt:lpstr>
      <vt:lpstr>Aerial Robotics (Drone) PD controller</vt:lpstr>
      <vt:lpstr>Aerial Robotics (Drone) PD controller</vt:lpstr>
      <vt:lpstr>Aerial Robotics (Drone) PD controller</vt:lpstr>
      <vt:lpstr>Aerial Robotics (Drone) Sensor Modeling</vt:lpstr>
      <vt:lpstr>Aerial Robotics (Drone) Sensor Modeling</vt:lpstr>
      <vt:lpstr>Aerial Robotics (Drone) Completed MATLAB Simulation</vt:lpstr>
      <vt:lpstr>Aerial Robotics (Drone) C++: Path Finding Algorithm</vt:lpstr>
      <vt:lpstr>Aerial Robotics (Drone) C++: Path Finding Algorithm</vt:lpstr>
      <vt:lpstr>Aerial Robotics (Drone) C++: Path Finding Algorithm</vt:lpstr>
      <vt:lpstr>Aerial Robotics (Drone) Team Collaboration</vt:lpstr>
      <vt:lpstr>Summary of Drone Project</vt:lpstr>
      <vt:lpstr>PowerPoint Presentation</vt:lpstr>
      <vt:lpstr>New Grad Rotation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Koo, Bonsuck</dc:creator>
  <cp:lastModifiedBy>Koo, Bonsuck</cp:lastModifiedBy>
  <cp:revision>231</cp:revision>
  <dcterms:created xsi:type="dcterms:W3CDTF">2024-07-16T01:20:25Z</dcterms:created>
  <dcterms:modified xsi:type="dcterms:W3CDTF">2024-10-26T20:02:58Z</dcterms:modified>
</cp:coreProperties>
</file>